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2" r:id="rId2"/>
    <p:sldMasterId id="2147483679" r:id="rId3"/>
  </p:sldMasterIdLst>
  <p:notesMasterIdLst>
    <p:notesMasterId r:id="rId117"/>
  </p:notesMasterIdLst>
  <p:handoutMasterIdLst>
    <p:handoutMasterId r:id="rId118"/>
  </p:handoutMasterIdLst>
  <p:sldIdLst>
    <p:sldId id="2384" r:id="rId4"/>
    <p:sldId id="2351" r:id="rId5"/>
    <p:sldId id="2386" r:id="rId6"/>
    <p:sldId id="2385" r:id="rId7"/>
    <p:sldId id="2083" r:id="rId8"/>
    <p:sldId id="2226" r:id="rId9"/>
    <p:sldId id="2224" r:id="rId10"/>
    <p:sldId id="2225" r:id="rId11"/>
    <p:sldId id="2248" r:id="rId12"/>
    <p:sldId id="2229" r:id="rId13"/>
    <p:sldId id="2230" r:id="rId14"/>
    <p:sldId id="2231" r:id="rId15"/>
    <p:sldId id="2232" r:id="rId16"/>
    <p:sldId id="2233" r:id="rId17"/>
    <p:sldId id="2234" r:id="rId18"/>
    <p:sldId id="2235" r:id="rId19"/>
    <p:sldId id="2236" r:id="rId20"/>
    <p:sldId id="2237" r:id="rId21"/>
    <p:sldId id="2238" r:id="rId22"/>
    <p:sldId id="2239" r:id="rId23"/>
    <p:sldId id="2240" r:id="rId24"/>
    <p:sldId id="2241" r:id="rId25"/>
    <p:sldId id="2242" r:id="rId26"/>
    <p:sldId id="2243" r:id="rId27"/>
    <p:sldId id="2244" r:id="rId28"/>
    <p:sldId id="2249" r:id="rId29"/>
    <p:sldId id="2245" r:id="rId30"/>
    <p:sldId id="2246" r:id="rId31"/>
    <p:sldId id="2247" r:id="rId32"/>
    <p:sldId id="2271" r:id="rId33"/>
    <p:sldId id="2250" r:id="rId34"/>
    <p:sldId id="2255" r:id="rId35"/>
    <p:sldId id="2256" r:id="rId36"/>
    <p:sldId id="2257" r:id="rId37"/>
    <p:sldId id="2258" r:id="rId38"/>
    <p:sldId id="2259" r:id="rId39"/>
    <p:sldId id="2253" r:id="rId40"/>
    <p:sldId id="2354" r:id="rId41"/>
    <p:sldId id="2260" r:id="rId42"/>
    <p:sldId id="2261" r:id="rId43"/>
    <p:sldId id="2251" r:id="rId44"/>
    <p:sldId id="2263" r:id="rId45"/>
    <p:sldId id="2264" r:id="rId46"/>
    <p:sldId id="2265" r:id="rId47"/>
    <p:sldId id="2254" r:id="rId48"/>
    <p:sldId id="2266" r:id="rId49"/>
    <p:sldId id="2267" r:id="rId50"/>
    <p:sldId id="2268" r:id="rId51"/>
    <p:sldId id="2269" r:id="rId52"/>
    <p:sldId id="2270" r:id="rId53"/>
    <p:sldId id="2272" r:id="rId54"/>
    <p:sldId id="2273" r:id="rId55"/>
    <p:sldId id="2274" r:id="rId56"/>
    <p:sldId id="2275" r:id="rId57"/>
    <p:sldId id="2277" r:id="rId58"/>
    <p:sldId id="2285" r:id="rId59"/>
    <p:sldId id="2290" r:id="rId60"/>
    <p:sldId id="2283" r:id="rId61"/>
    <p:sldId id="2284" r:id="rId62"/>
    <p:sldId id="2286" r:id="rId63"/>
    <p:sldId id="2291" r:id="rId64"/>
    <p:sldId id="2292" r:id="rId65"/>
    <p:sldId id="2293" r:id="rId66"/>
    <p:sldId id="2294" r:id="rId67"/>
    <p:sldId id="2295" r:id="rId68"/>
    <p:sldId id="2358" r:id="rId69"/>
    <p:sldId id="2359" r:id="rId70"/>
    <p:sldId id="2362" r:id="rId71"/>
    <p:sldId id="2363" r:id="rId72"/>
    <p:sldId id="2278" r:id="rId73"/>
    <p:sldId id="2364" r:id="rId74"/>
    <p:sldId id="2365" r:id="rId75"/>
    <p:sldId id="2276" r:id="rId76"/>
    <p:sldId id="2306" r:id="rId77"/>
    <p:sldId id="2366" r:id="rId78"/>
    <p:sldId id="2307" r:id="rId79"/>
    <p:sldId id="2308" r:id="rId80"/>
    <p:sldId id="2281" r:id="rId81"/>
    <p:sldId id="2282" r:id="rId82"/>
    <p:sldId id="2367" r:id="rId83"/>
    <p:sldId id="2368" r:id="rId84"/>
    <p:sldId id="2369" r:id="rId85"/>
    <p:sldId id="2370" r:id="rId86"/>
    <p:sldId id="2371" r:id="rId87"/>
    <p:sldId id="2287" r:id="rId88"/>
    <p:sldId id="2289" r:id="rId89"/>
    <p:sldId id="2372" r:id="rId90"/>
    <p:sldId id="2373" r:id="rId91"/>
    <p:sldId id="2374" r:id="rId92"/>
    <p:sldId id="2375" r:id="rId93"/>
    <p:sldId id="2376" r:id="rId94"/>
    <p:sldId id="2377" r:id="rId95"/>
    <p:sldId id="2378" r:id="rId96"/>
    <p:sldId id="2379" r:id="rId97"/>
    <p:sldId id="2380" r:id="rId98"/>
    <p:sldId id="2381" r:id="rId99"/>
    <p:sldId id="2301" r:id="rId100"/>
    <p:sldId id="2302" r:id="rId101"/>
    <p:sldId id="2382" r:id="rId102"/>
    <p:sldId id="2383" r:id="rId103"/>
    <p:sldId id="2388" r:id="rId104"/>
    <p:sldId id="2390" r:id="rId105"/>
    <p:sldId id="2391" r:id="rId106"/>
    <p:sldId id="2392" r:id="rId107"/>
    <p:sldId id="2393" r:id="rId108"/>
    <p:sldId id="2394" r:id="rId109"/>
    <p:sldId id="2395" r:id="rId110"/>
    <p:sldId id="2396" r:id="rId111"/>
    <p:sldId id="2397" r:id="rId112"/>
    <p:sldId id="2398" r:id="rId113"/>
    <p:sldId id="2399" r:id="rId114"/>
    <p:sldId id="2400" r:id="rId115"/>
    <p:sldId id="2401" r:id="rId1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돈오[ 기술경영전문대학원박사과정수료연구(재학) / 기술경영학과 ]" initials="이기/기]" lastIdx="1" clrIdx="0">
    <p:extLst>
      <p:ext uri="{19B8F6BF-5375-455C-9EA6-DF929625EA0E}">
        <p15:presenceInfo xmlns:p15="http://schemas.microsoft.com/office/powerpoint/2012/main" userId="이돈오[ 기술경영전문대학원박사과정수료연구(재학) / 기술경영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3399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572" autoAdjust="0"/>
  </p:normalViewPr>
  <p:slideViewPr>
    <p:cSldViewPr snapToGrid="0">
      <p:cViewPr varScale="1">
        <p:scale>
          <a:sx n="89" d="100"/>
          <a:sy n="89" d="100"/>
        </p:scale>
        <p:origin x="108" y="9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commentAuthors" Target="commentAuthors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58D94C-DC49-28D3-0974-3AD34AEBEA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11C0EF-BFC4-DABF-ECB9-D2E5806FF9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ko-KR"/>
              <a:t>2023-02-16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032485-73D8-6C19-CA9F-6E7CD05216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0E880F-0CC6-78BD-2694-BBD3BA9034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8FF28-3217-4B38-9326-2C228A5ACB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0557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ko-KR"/>
              <a:t>2023-02-16</a:t>
            </a: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454FE-1660-40A7-97DB-F6A552423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4967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3406694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실제 </a:t>
            </a:r>
            <a:r>
              <a:rPr lang="en-US" altLang="ko-KR" dirty="0"/>
              <a:t>GitHub </a:t>
            </a:r>
            <a:r>
              <a:rPr lang="ko-KR" altLang="en-US" dirty="0"/>
              <a:t>등록부터 같이 내용을 확인해보겠습니다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GitHub </a:t>
            </a:r>
            <a:r>
              <a:rPr lang="ko-KR" altLang="en-US" dirty="0"/>
              <a:t>계정을 만들어 오셨거나 이미 보유하고 계신 선생님들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321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공백이 없는 </a:t>
            </a:r>
            <a:r>
              <a:rPr lang="en-US" altLang="ko-KR" dirty="0"/>
              <a:t>username</a:t>
            </a:r>
            <a:r>
              <a:rPr lang="ko-KR" altLang="en-US" dirty="0"/>
              <a:t>을 생각해서 입력하고 나면</a:t>
            </a:r>
            <a:r>
              <a:rPr lang="en-US" altLang="ko-KR" dirty="0"/>
              <a:t>, GitHub</a:t>
            </a:r>
            <a:r>
              <a:rPr lang="ko-KR" altLang="en-US" dirty="0"/>
              <a:t>에서 제품 정보 이메일 수신 여부를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168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제품 정보 받기 싫으면 </a:t>
            </a:r>
            <a:r>
              <a:rPr lang="en-US" altLang="ko-KR" dirty="0"/>
              <a:t>n</a:t>
            </a:r>
            <a:r>
              <a:rPr lang="ko-KR" altLang="en-US" dirty="0"/>
              <a:t>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02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계정 자동 생성 방지입니다</a:t>
            </a:r>
            <a:r>
              <a:rPr lang="en-US" altLang="ko-KR" dirty="0"/>
              <a:t>. </a:t>
            </a:r>
            <a:r>
              <a:rPr lang="ko-KR" altLang="en-US" dirty="0"/>
              <a:t>다음에 나오는 퍼즐을 확인하고 자동생성하지 않음을 입증합니다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163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개의 사각형 영역 중에서 하얀색으로 된 이미지 </a:t>
            </a:r>
            <a:r>
              <a:rPr lang="en-US" altLang="ko-KR" dirty="0"/>
              <a:t>2</a:t>
            </a:r>
            <a:r>
              <a:rPr lang="ko-KR" altLang="en-US" dirty="0"/>
              <a:t>개가 동일한 것을 선택합니다</a:t>
            </a:r>
            <a:r>
              <a:rPr lang="en-US" altLang="ko-KR" dirty="0"/>
              <a:t>. </a:t>
            </a:r>
            <a:r>
              <a:rPr lang="ko-KR" altLang="en-US" dirty="0"/>
              <a:t>이 경우에는 첫번째가 </a:t>
            </a:r>
            <a:r>
              <a:rPr lang="en-US" altLang="ko-KR" dirty="0"/>
              <a:t>2</a:t>
            </a:r>
            <a:r>
              <a:rPr lang="ko-KR" altLang="en-US" dirty="0"/>
              <a:t>개 모두 </a:t>
            </a:r>
            <a:r>
              <a:rPr lang="ko-KR" altLang="en-US" dirty="0" err="1"/>
              <a:t>체스말이니까</a:t>
            </a:r>
            <a:r>
              <a:rPr lang="ko-KR" altLang="en-US" dirty="0"/>
              <a:t>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02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테스트를 통과하면 계정을 생성할 준비가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237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등록한 이메일로 </a:t>
            </a:r>
            <a:r>
              <a:rPr lang="en-US" altLang="ko-KR" dirty="0"/>
              <a:t>6</a:t>
            </a:r>
            <a:r>
              <a:rPr lang="ko-KR" altLang="en-US" dirty="0"/>
              <a:t>자리 코드가 전달되는데 그 코드를 입력하면 계정 생성이 완료됩니다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767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061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장애 대응에 대해서 간략히 알아보도록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971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여러분들은 지난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판교 데이터 센터 화재로 카카오톡 서비스가 중단되었던 것을 기억하실 것입니다</a:t>
            </a:r>
            <a:r>
              <a:rPr lang="en-US" altLang="ko-KR" dirty="0"/>
              <a:t>. </a:t>
            </a:r>
            <a:r>
              <a:rPr lang="ko-KR" altLang="en-US" dirty="0"/>
              <a:t>하지만 굳이 이러한 사례를 들지 않더라도 여러분들이 개인 </a:t>
            </a:r>
            <a:r>
              <a:rPr lang="en-US" altLang="ko-KR" dirty="0"/>
              <a:t>PC</a:t>
            </a:r>
            <a:r>
              <a:rPr lang="ko-KR" altLang="en-US" dirty="0"/>
              <a:t>나 맥을 사용하다가 고장이 </a:t>
            </a:r>
            <a:r>
              <a:rPr lang="ko-KR" altLang="en-US" dirty="0" err="1"/>
              <a:t>난다거나</a:t>
            </a:r>
            <a:r>
              <a:rPr lang="ko-KR" altLang="en-US" dirty="0"/>
              <a:t> </a:t>
            </a:r>
            <a:r>
              <a:rPr lang="en-US" altLang="ko-KR" dirty="0"/>
              <a:t>Windows </a:t>
            </a:r>
            <a:r>
              <a:rPr lang="ko-KR" altLang="en-US" dirty="0"/>
              <a:t>운영체제가 문제가 </a:t>
            </a:r>
            <a:r>
              <a:rPr lang="ko-KR" altLang="en-US" dirty="0" err="1"/>
              <a:t>생긴다거나</a:t>
            </a:r>
            <a:r>
              <a:rPr lang="ko-KR" altLang="en-US" dirty="0"/>
              <a:t> 하는 경우를 접한 적이 있을 것입니다</a:t>
            </a:r>
            <a:r>
              <a:rPr lang="en-US" altLang="ko-KR" dirty="0"/>
              <a:t>. </a:t>
            </a:r>
            <a:r>
              <a:rPr lang="ko-KR" altLang="en-US" dirty="0"/>
              <a:t>컴퓨터가 개인이 쓰는 </a:t>
            </a:r>
            <a:r>
              <a:rPr lang="en-US" altLang="ko-KR" dirty="0"/>
              <a:t>PC</a:t>
            </a:r>
            <a:r>
              <a:rPr lang="ko-KR" altLang="en-US" dirty="0"/>
              <a:t>이거나 클라우드에 있는 서버이거나 상관없이 컴퓨터는 다양한 장애가 존재할 수 있으며 이런 문제가 </a:t>
            </a:r>
            <a:r>
              <a:rPr lang="ko-KR" altLang="en-US" dirty="0" err="1"/>
              <a:t>발생하였을때</a:t>
            </a:r>
            <a:r>
              <a:rPr lang="ko-KR" altLang="en-US" dirty="0"/>
              <a:t> 대체하는 방법을 </a:t>
            </a:r>
            <a:r>
              <a:rPr lang="ko-KR" altLang="en-US" dirty="0" err="1"/>
              <a:t>알아두는</a:t>
            </a:r>
            <a:r>
              <a:rPr lang="ko-KR" altLang="en-US" dirty="0"/>
              <a:t> 것은 향후에 많은 도움이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GitHub</a:t>
            </a:r>
            <a:r>
              <a:rPr lang="ko-KR" altLang="en-US" dirty="0"/>
              <a:t>에서는 </a:t>
            </a:r>
            <a:r>
              <a:rPr lang="en-US" altLang="ko-KR" dirty="0"/>
              <a:t>githubstatus.com</a:t>
            </a:r>
            <a:r>
              <a:rPr lang="ko-KR" altLang="en-US" dirty="0"/>
              <a:t>이라는 사이트를 두어 현재 </a:t>
            </a:r>
            <a:r>
              <a:rPr lang="en-US" altLang="ko-KR" dirty="0"/>
              <a:t>GitHub </a:t>
            </a:r>
            <a:r>
              <a:rPr lang="ko-KR" altLang="en-US" dirty="0"/>
              <a:t>서비스 상태가 </a:t>
            </a:r>
            <a:r>
              <a:rPr lang="ko-KR" altLang="en-US" dirty="0" err="1"/>
              <a:t>어떠한지</a:t>
            </a:r>
            <a:r>
              <a:rPr lang="ko-KR" altLang="en-US" dirty="0"/>
              <a:t> 알려주고 있습니다</a:t>
            </a:r>
            <a:r>
              <a:rPr lang="en-US" altLang="ko-KR" dirty="0"/>
              <a:t>. </a:t>
            </a:r>
            <a:r>
              <a:rPr lang="ko-KR" altLang="en-US" dirty="0"/>
              <a:t>여기서 소개할 사례는</a:t>
            </a:r>
            <a:r>
              <a:rPr lang="en-US" altLang="ko-KR" dirty="0"/>
              <a:t>GitHub </a:t>
            </a:r>
            <a:r>
              <a:rPr lang="ko-KR" altLang="en-US" dirty="0"/>
              <a:t>중에서 </a:t>
            </a:r>
            <a:r>
              <a:rPr lang="en-US" altLang="ko-KR" dirty="0" err="1"/>
              <a:t>Codespaces</a:t>
            </a:r>
            <a:r>
              <a:rPr lang="ko-KR" altLang="en-US" dirty="0"/>
              <a:t>에서 문제가 생겼던 사례입니다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723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36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을 개발할 때 </a:t>
            </a:r>
            <a:r>
              <a:rPr lang="en-US" altLang="ko-KR" dirty="0"/>
              <a:t>Python Interpreter</a:t>
            </a:r>
            <a:r>
              <a:rPr lang="ko-KR" altLang="en-US" dirty="0"/>
              <a:t>와 </a:t>
            </a:r>
            <a:r>
              <a:rPr lang="en-US" altLang="ko-KR" dirty="0"/>
              <a:t>Editor</a:t>
            </a:r>
            <a:r>
              <a:rPr lang="ko-KR" altLang="en-US" dirty="0"/>
              <a:t>만 있으면 최소한의 개발환경은 갖춰진 셈입니다</a:t>
            </a:r>
            <a:r>
              <a:rPr lang="en-US" altLang="ko-KR" dirty="0"/>
              <a:t>. </a:t>
            </a:r>
            <a:r>
              <a:rPr lang="ko-KR" altLang="en-US" dirty="0"/>
              <a:t>그러나 이것은 말 그대로 최소한의 환경이고</a:t>
            </a:r>
            <a:r>
              <a:rPr lang="en-US" altLang="ko-KR" dirty="0"/>
              <a:t>, </a:t>
            </a:r>
            <a:r>
              <a:rPr lang="ko-KR" altLang="en-US" dirty="0"/>
              <a:t>개발을 보다 더 손쉽게 하기 위해서 </a:t>
            </a:r>
            <a:r>
              <a:rPr lang="en-US" altLang="ko-KR" dirty="0"/>
              <a:t>Anaconda, </a:t>
            </a:r>
            <a:r>
              <a:rPr lang="en-US" altLang="ko-KR" dirty="0" err="1"/>
              <a:t>PyPi</a:t>
            </a:r>
            <a:r>
              <a:rPr lang="ko-KR" altLang="en-US" dirty="0"/>
              <a:t>와 같은 패키지 관리 도구나 </a:t>
            </a:r>
            <a:r>
              <a:rPr lang="en-US" altLang="ko-KR" dirty="0"/>
              <a:t>PyCharm</a:t>
            </a:r>
            <a:r>
              <a:rPr lang="ko-KR" altLang="en-US" dirty="0"/>
              <a:t>과 같은 </a:t>
            </a:r>
            <a:r>
              <a:rPr lang="en-US" altLang="ko-KR" dirty="0"/>
              <a:t>IDE </a:t>
            </a:r>
            <a:r>
              <a:rPr lang="ko-KR" altLang="en-US" dirty="0"/>
              <a:t>등 다양한 개발 지원 도구들이 존재합니다</a:t>
            </a:r>
            <a:r>
              <a:rPr lang="en-US" altLang="ko-KR" dirty="0"/>
              <a:t>. </a:t>
            </a:r>
            <a:r>
              <a:rPr lang="ko-KR" altLang="en-US" dirty="0"/>
              <a:t>이러한 도구들은 </a:t>
            </a:r>
            <a:r>
              <a:rPr lang="en-US" altLang="ko-KR" dirty="0"/>
              <a:t>Python </a:t>
            </a:r>
            <a:r>
              <a:rPr lang="ko-KR" altLang="en-US" dirty="0"/>
              <a:t>개발을 편리하게 해주는 장점이 분명히 </a:t>
            </a:r>
            <a:r>
              <a:rPr lang="ko-KR" altLang="en-US" dirty="0" err="1"/>
              <a:t>존재하지면</a:t>
            </a:r>
            <a:r>
              <a:rPr lang="en-US" altLang="ko-KR" dirty="0"/>
              <a:t>, </a:t>
            </a:r>
            <a:r>
              <a:rPr lang="ko-KR" altLang="en-US" dirty="0"/>
              <a:t>한편으로는 초보자들에게는 선택지가 너무나 많아서 어떤 것을 선택해서 사용해야 할 지 고민하게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</a:t>
            </a:r>
            <a:r>
              <a:rPr lang="en-US" altLang="ko-KR" dirty="0"/>
              <a:t>Python</a:t>
            </a:r>
            <a:r>
              <a:rPr lang="ko-KR" altLang="en-US" dirty="0"/>
              <a:t>을 통해 데이터 분석을 하는 과정인데</a:t>
            </a:r>
            <a:r>
              <a:rPr lang="en-US" altLang="ko-KR" dirty="0"/>
              <a:t>, </a:t>
            </a:r>
            <a:r>
              <a:rPr lang="ko-KR" altLang="en-US" dirty="0"/>
              <a:t>데이터 분석을 위해서는 우리가 </a:t>
            </a:r>
            <a:r>
              <a:rPr lang="en-US" altLang="ko-KR" dirty="0"/>
              <a:t>‘</a:t>
            </a:r>
            <a:r>
              <a:rPr lang="ko-KR" altLang="en-US" dirty="0"/>
              <a:t>노트북</a:t>
            </a:r>
            <a:r>
              <a:rPr lang="en-US" altLang="ko-KR" dirty="0"/>
              <a:t>’</a:t>
            </a:r>
            <a:r>
              <a:rPr lang="ko-KR" altLang="en-US" dirty="0"/>
              <a:t>이라고 하는 환경을 사용하는 것을 권장합니다</a:t>
            </a:r>
            <a:r>
              <a:rPr lang="en-US" altLang="ko-KR" dirty="0"/>
              <a:t>. </a:t>
            </a:r>
            <a:r>
              <a:rPr lang="ko-KR" altLang="en-US" dirty="0"/>
              <a:t>노트북은 말 그대로 데이터 분석을 하기 위한 내용을 노트에 적듯이 기록하고</a:t>
            </a:r>
            <a:r>
              <a:rPr lang="en-US" altLang="ko-KR" dirty="0"/>
              <a:t>, </a:t>
            </a:r>
            <a:r>
              <a:rPr lang="ko-KR" altLang="en-US" dirty="0"/>
              <a:t>이에 해당되는 </a:t>
            </a:r>
            <a:r>
              <a:rPr lang="en-US" altLang="ko-KR" dirty="0"/>
              <a:t>Python </a:t>
            </a:r>
            <a:r>
              <a:rPr lang="ko-KR" altLang="en-US" dirty="0"/>
              <a:t>코드를 작성하고 실행하는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이번 시간에는 노트북 환경을 사용하기 위한 여러가지 방법을 알아보고 추천하는 환경을 설정하는 법을 배워보도록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이 노트북 환경은 설치형과 서비스형의 두가지로 나눌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</a:t>
            </a:r>
            <a:r>
              <a:rPr lang="en-US" altLang="ko-KR" dirty="0"/>
              <a:t>Visual Studio Code</a:t>
            </a:r>
            <a:r>
              <a:rPr lang="ko-KR" altLang="en-US" dirty="0"/>
              <a:t>를 쓰는 방법인데 </a:t>
            </a:r>
            <a:r>
              <a:rPr lang="en-US" altLang="ko-KR" dirty="0"/>
              <a:t>Visual Studio Code</a:t>
            </a:r>
            <a:r>
              <a:rPr lang="ko-KR" altLang="en-US" dirty="0"/>
              <a:t>는 마이크로소프트에서 만든 개발용 에디터입니다</a:t>
            </a:r>
            <a:r>
              <a:rPr lang="en-US" altLang="ko-KR" dirty="0"/>
              <a:t>. </a:t>
            </a:r>
            <a:r>
              <a:rPr lang="ko-KR" altLang="en-US" dirty="0"/>
              <a:t>기본은 에디터이지만</a:t>
            </a:r>
            <a:r>
              <a:rPr lang="en-US" altLang="ko-KR" dirty="0"/>
              <a:t>, </a:t>
            </a:r>
            <a:r>
              <a:rPr lang="ko-KR" altLang="en-US" dirty="0"/>
              <a:t>다양한 플러그인을 통해서 </a:t>
            </a:r>
            <a:r>
              <a:rPr lang="en-US" altLang="ko-KR" dirty="0"/>
              <a:t>Python</a:t>
            </a:r>
            <a:r>
              <a:rPr lang="ko-KR" altLang="en-US" dirty="0"/>
              <a:t>이외에도 다양한 개발 언어들을 지원하며</a:t>
            </a:r>
            <a:r>
              <a:rPr lang="en-US" altLang="ko-KR" dirty="0"/>
              <a:t>, </a:t>
            </a:r>
            <a:r>
              <a:rPr lang="ko-KR" altLang="en-US" dirty="0"/>
              <a:t>무엇보다 비용이 들지 않는 장점이 있습니다</a:t>
            </a:r>
            <a:r>
              <a:rPr lang="en-US" altLang="ko-KR" dirty="0"/>
              <a:t>. 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는 </a:t>
            </a:r>
            <a:r>
              <a:rPr lang="ko-KR" altLang="en-US" dirty="0" err="1"/>
              <a:t>설치형이므로</a:t>
            </a:r>
            <a:r>
              <a:rPr lang="ko-KR" altLang="en-US" dirty="0"/>
              <a:t> 사용하는 </a:t>
            </a:r>
            <a:r>
              <a:rPr lang="en-US" altLang="ko-KR" dirty="0"/>
              <a:t>PC</a:t>
            </a:r>
            <a:r>
              <a:rPr lang="ko-KR" altLang="en-US" dirty="0"/>
              <a:t>의 성능에 비례합니다</a:t>
            </a:r>
            <a:r>
              <a:rPr lang="en-US" altLang="ko-KR" dirty="0"/>
              <a:t>. </a:t>
            </a:r>
            <a:r>
              <a:rPr lang="ko-KR" altLang="en-US" dirty="0"/>
              <a:t>본인의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Nvidia RTX3070</a:t>
            </a:r>
            <a:r>
              <a:rPr lang="ko-KR" altLang="en-US" dirty="0"/>
              <a:t>과 같은 고성능 </a:t>
            </a:r>
            <a:r>
              <a:rPr lang="en-US" altLang="ko-KR" dirty="0"/>
              <a:t>Graphic card</a:t>
            </a:r>
            <a:r>
              <a:rPr lang="ko-KR" altLang="en-US" dirty="0"/>
              <a:t>가 장착된 경우 </a:t>
            </a:r>
            <a:r>
              <a:rPr lang="en-US" altLang="ko-KR" dirty="0"/>
              <a:t>GPU</a:t>
            </a:r>
            <a:r>
              <a:rPr lang="ko-KR" altLang="en-US" dirty="0"/>
              <a:t>도 활용할 수 있는 장점이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인데 </a:t>
            </a:r>
            <a:r>
              <a:rPr lang="en-US" altLang="ko-KR" dirty="0"/>
              <a:t>Anaconda</a:t>
            </a:r>
            <a:r>
              <a:rPr lang="ko-KR" altLang="en-US" dirty="0"/>
              <a:t>를 쓰지 않고도 설치 가능하긴 하지만 </a:t>
            </a:r>
            <a:r>
              <a:rPr lang="en-US" altLang="ko-KR" dirty="0"/>
              <a:t>Anaconda</a:t>
            </a:r>
            <a:r>
              <a:rPr lang="ko-KR" altLang="en-US" dirty="0"/>
              <a:t>가 설치된 경우에 권장하는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세번째부터는 </a:t>
            </a:r>
            <a:r>
              <a:rPr lang="ko-KR" altLang="en-US" dirty="0" err="1"/>
              <a:t>서비스형인데</a:t>
            </a:r>
            <a:r>
              <a:rPr lang="ko-KR" altLang="en-US" dirty="0"/>
              <a:t> 구글 </a:t>
            </a:r>
            <a:r>
              <a:rPr lang="ko-KR" altLang="en-US" dirty="0" err="1"/>
              <a:t>코랩의</a:t>
            </a:r>
            <a:r>
              <a:rPr lang="ko-KR" altLang="en-US" dirty="0"/>
              <a:t> 경우 구글 기반으로 개발환경 </a:t>
            </a:r>
            <a:r>
              <a:rPr lang="en-US" altLang="ko-KR" dirty="0"/>
              <a:t>workflow</a:t>
            </a:r>
            <a:r>
              <a:rPr lang="ko-KR" altLang="en-US" dirty="0"/>
              <a:t>를 구성하는 등 구글 기반 환경을 선호하는 사용자에게 권장합니다</a:t>
            </a:r>
            <a:r>
              <a:rPr lang="en-US" altLang="ko-KR" dirty="0"/>
              <a:t>. </a:t>
            </a:r>
            <a:r>
              <a:rPr lang="ko-KR" altLang="en-US" dirty="0"/>
              <a:t>기본은 무료이지만 사용량이 많아지는 경우에는 추가 비용이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네번째는 </a:t>
            </a:r>
            <a:r>
              <a:rPr lang="en-US" altLang="ko-KR" dirty="0"/>
              <a:t>MS Azure Cloud</a:t>
            </a:r>
            <a:r>
              <a:rPr lang="ko-KR" altLang="en-US" dirty="0"/>
              <a:t>에서 제공하는 </a:t>
            </a:r>
            <a:r>
              <a:rPr lang="en-US" altLang="ko-KR" dirty="0"/>
              <a:t>Azure Notebook</a:t>
            </a:r>
            <a:r>
              <a:rPr lang="ko-KR" altLang="en-US" dirty="0"/>
              <a:t>을 쓰는 것인데 이미 </a:t>
            </a:r>
            <a:r>
              <a:rPr lang="en-US" altLang="ko-KR" dirty="0"/>
              <a:t>Azure Cloud</a:t>
            </a:r>
            <a:r>
              <a:rPr lang="ko-KR" altLang="en-US" dirty="0"/>
              <a:t>를 써본 경험이 있고</a:t>
            </a:r>
            <a:r>
              <a:rPr lang="en-US" altLang="ko-KR" dirty="0"/>
              <a:t>, </a:t>
            </a:r>
            <a:r>
              <a:rPr lang="ko-KR" altLang="en-US" dirty="0"/>
              <a:t>고성능의 </a:t>
            </a:r>
            <a:r>
              <a:rPr lang="en-US" altLang="ko-KR" dirty="0"/>
              <a:t>CPU</a:t>
            </a:r>
            <a:r>
              <a:rPr lang="ko-KR" altLang="en-US" dirty="0"/>
              <a:t>나 </a:t>
            </a:r>
            <a:r>
              <a:rPr lang="en-US" altLang="ko-KR" dirty="0"/>
              <a:t>GPU</a:t>
            </a:r>
            <a:r>
              <a:rPr lang="ko-KR" altLang="en-US" dirty="0"/>
              <a:t>를 쓰고 싶을 경우에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Azure </a:t>
            </a:r>
            <a:r>
              <a:rPr lang="ko-KR" altLang="en-US" dirty="0"/>
              <a:t>환경에서 개발 </a:t>
            </a:r>
            <a:r>
              <a:rPr lang="en-US" altLang="ko-KR" dirty="0" err="1"/>
              <a:t>workflo</a:t>
            </a:r>
            <a:r>
              <a:rPr lang="ko-KR" altLang="en-US" dirty="0"/>
              <a:t>가 구성되는 경우 권장합니다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</a:t>
            </a:r>
            <a:r>
              <a:rPr lang="en-US" altLang="ko-KR" dirty="0"/>
              <a:t>GitHub</a:t>
            </a:r>
            <a:r>
              <a:rPr lang="ko-KR" altLang="en-US" dirty="0"/>
              <a:t>에서 제공하는 </a:t>
            </a:r>
            <a:r>
              <a:rPr lang="en-US" altLang="ko-KR" dirty="0" err="1"/>
              <a:t>Codespaces</a:t>
            </a:r>
            <a:r>
              <a:rPr lang="ko-KR" altLang="en-US" dirty="0"/>
              <a:t>에서 </a:t>
            </a:r>
            <a:r>
              <a:rPr lang="en-US" altLang="ko-KR" dirty="0"/>
              <a:t>Notebook</a:t>
            </a:r>
            <a:r>
              <a:rPr lang="ko-KR" altLang="en-US" dirty="0"/>
              <a:t>을 사용하는 방법인데</a:t>
            </a:r>
            <a:r>
              <a:rPr lang="en-US" altLang="ko-KR" dirty="0"/>
              <a:t>, </a:t>
            </a:r>
            <a:r>
              <a:rPr lang="ko-KR" altLang="en-US" dirty="0"/>
              <a:t>이번 교육에서 사용할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GitHub</a:t>
            </a:r>
            <a:r>
              <a:rPr lang="ko-KR" altLang="en-US" dirty="0"/>
              <a:t>을 중심으로 개발환경이 구성이 되는 경우에 추천하는 환경인데</a:t>
            </a:r>
            <a:r>
              <a:rPr lang="en-US" altLang="ko-KR" dirty="0"/>
              <a:t>, </a:t>
            </a:r>
            <a:r>
              <a:rPr lang="ko-KR" altLang="en-US" dirty="0"/>
              <a:t>학생이나 교사의 경우 </a:t>
            </a:r>
            <a:r>
              <a:rPr lang="en-US" altLang="ko-KR" dirty="0"/>
              <a:t>Pro </a:t>
            </a:r>
            <a:r>
              <a:rPr lang="ko-KR" altLang="en-US" dirty="0"/>
              <a:t>버전까지 무료로 제공되므로 초보자에게 적합한 구성입니다</a:t>
            </a:r>
            <a:r>
              <a:rPr lang="en-US" altLang="ko-KR" dirty="0"/>
              <a:t>. </a:t>
            </a:r>
            <a:r>
              <a:rPr lang="ko-KR" altLang="en-US" dirty="0"/>
              <a:t>특히나 </a:t>
            </a:r>
            <a:r>
              <a:rPr lang="en-US" altLang="ko-KR" dirty="0"/>
              <a:t>GitHub</a:t>
            </a:r>
            <a:r>
              <a:rPr lang="ko-KR" altLang="en-US" dirty="0"/>
              <a:t>을 기반으로 </a:t>
            </a:r>
            <a:r>
              <a:rPr lang="en-US" altLang="ko-KR" dirty="0"/>
              <a:t>CI/CD</a:t>
            </a:r>
            <a:r>
              <a:rPr lang="ko-KR" altLang="en-US" dirty="0"/>
              <a:t>를 구성하는 경우에도 사용하기 용이합니다</a:t>
            </a:r>
            <a:r>
              <a:rPr lang="en-US" altLang="ko-KR" dirty="0"/>
              <a:t>. </a:t>
            </a:r>
            <a:r>
              <a:rPr lang="ko-KR" altLang="en-US" dirty="0"/>
              <a:t>참고로 </a:t>
            </a:r>
            <a:r>
              <a:rPr lang="en-US" altLang="ko-KR" dirty="0"/>
              <a:t>CI</a:t>
            </a:r>
            <a:r>
              <a:rPr lang="ko-KR" altLang="en-US" dirty="0"/>
              <a:t>란 </a:t>
            </a:r>
            <a:r>
              <a:rPr lang="en-US" altLang="ko-KR" dirty="0"/>
              <a:t>Continuous Integration, CD</a:t>
            </a:r>
            <a:r>
              <a:rPr lang="ko-KR" altLang="en-US" dirty="0"/>
              <a:t>란 </a:t>
            </a:r>
            <a:r>
              <a:rPr lang="en-US" altLang="ko-KR" dirty="0"/>
              <a:t>Continuous Delivery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dirty="0"/>
              <a:t>개발된 코드를 지속적으로 통합 </a:t>
            </a:r>
            <a:r>
              <a:rPr lang="en-US" altLang="ko-KR" dirty="0"/>
              <a:t>/ </a:t>
            </a:r>
            <a:r>
              <a:rPr lang="ko-KR" altLang="en-US" dirty="0"/>
              <a:t>배포하는 기법인데 최근에 많이 활용되고 있는 방법론이므로 시간을 내서 </a:t>
            </a:r>
            <a:r>
              <a:rPr lang="ko-KR" altLang="en-US" dirty="0" err="1"/>
              <a:t>공부해보시기를</a:t>
            </a:r>
            <a:r>
              <a:rPr lang="ko-KR" altLang="en-US" dirty="0"/>
              <a:t> 추천합니다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200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2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</a:t>
            </a:r>
            <a:r>
              <a:rPr lang="en-US" altLang="ko-KR" dirty="0"/>
              <a:t>Visual Studio Code</a:t>
            </a:r>
            <a:r>
              <a:rPr lang="ko-KR" altLang="en-US" dirty="0"/>
              <a:t>에 대해서 언급하였는데</a:t>
            </a:r>
            <a:r>
              <a:rPr lang="en-US" altLang="ko-KR" dirty="0"/>
              <a:t>, Visual Studio</a:t>
            </a:r>
            <a:r>
              <a:rPr lang="ko-KR" altLang="en-US" dirty="0"/>
              <a:t>와 </a:t>
            </a:r>
            <a:r>
              <a:rPr lang="en-US" altLang="ko-KR" dirty="0"/>
              <a:t>Visual Studio Code</a:t>
            </a:r>
            <a:r>
              <a:rPr lang="ko-KR" altLang="en-US" dirty="0"/>
              <a:t>에 대해서 그 차이점을 간단히 짚어보고 진행하도록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Visual Studio</a:t>
            </a:r>
            <a:r>
              <a:rPr lang="ko-KR" altLang="en-US" dirty="0"/>
              <a:t>란 마이크로소프트에서 제공하는 가장 대표적인 통합 개발환경으로 매우 편리한 기능을 제공합니다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Windows </a:t>
            </a:r>
            <a:r>
              <a:rPr lang="ko-KR" altLang="en-US" dirty="0"/>
              <a:t>기반으로 </a:t>
            </a:r>
            <a:r>
              <a:rPr lang="en-US" altLang="ko-KR" dirty="0"/>
              <a:t>Linux</a:t>
            </a:r>
            <a:r>
              <a:rPr lang="ko-KR" altLang="en-US" dirty="0"/>
              <a:t>는 지원하지 않고</a:t>
            </a:r>
            <a:r>
              <a:rPr lang="en-US" altLang="ko-KR" dirty="0"/>
              <a:t>, </a:t>
            </a:r>
            <a:r>
              <a:rPr lang="ko-KR" altLang="en-US" dirty="0"/>
              <a:t>마이크로소프트에서 제공하는 개발언어 들에 특화되어 있는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비해 </a:t>
            </a:r>
            <a:r>
              <a:rPr lang="en-US" altLang="ko-KR" dirty="0"/>
              <a:t>Visual Studio Code</a:t>
            </a:r>
            <a:r>
              <a:rPr lang="ko-KR" altLang="en-US" dirty="0"/>
              <a:t>는 개발자용 에디터인데 다양한 플러그인을 제공한다는 장점이 있으며 </a:t>
            </a:r>
            <a:r>
              <a:rPr lang="en-US" altLang="ko-KR" dirty="0"/>
              <a:t>Python</a:t>
            </a:r>
            <a:r>
              <a:rPr lang="ko-KR" altLang="en-US" dirty="0"/>
              <a:t>또한 </a:t>
            </a:r>
            <a:r>
              <a:rPr lang="ko-KR" altLang="en-US" dirty="0" err="1"/>
              <a:t>확장팩</a:t>
            </a:r>
            <a:r>
              <a:rPr lang="ko-KR" altLang="en-US" dirty="0"/>
              <a:t> </a:t>
            </a:r>
            <a:r>
              <a:rPr lang="ko-KR" altLang="en-US" dirty="0" err="1"/>
              <a:t>설치등을</a:t>
            </a:r>
            <a:r>
              <a:rPr lang="ko-KR" altLang="en-US" dirty="0"/>
              <a:t> 통해 지원하고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Visual Studio</a:t>
            </a:r>
            <a:r>
              <a:rPr lang="ko-KR" altLang="en-US" dirty="0"/>
              <a:t>의 가장 큰 장점 중 하나는 </a:t>
            </a:r>
            <a:r>
              <a:rPr lang="en-US" altLang="ko-KR" dirty="0"/>
              <a:t>Windows, Mac, Linux </a:t>
            </a:r>
            <a:r>
              <a:rPr lang="ko-KR" altLang="en-US" dirty="0"/>
              <a:t>등 다양한 플랫폼을 지원한다는 것이고 그 기술을 확장하여 웹 브라우저에서도 실행이 가능하도록 만들 수 있다는 점입니다</a:t>
            </a:r>
            <a:r>
              <a:rPr lang="en-US" altLang="ko-KR" dirty="0"/>
              <a:t>. </a:t>
            </a:r>
            <a:r>
              <a:rPr lang="ko-KR" altLang="en-US" dirty="0"/>
              <a:t>그래서 웹 브라우저에서 </a:t>
            </a:r>
            <a:r>
              <a:rPr lang="en-US" altLang="ko-KR" dirty="0" err="1"/>
              <a:t>vscode.dev</a:t>
            </a:r>
            <a:r>
              <a:rPr lang="ko-KR" altLang="en-US" dirty="0"/>
              <a:t>에 접속하면 </a:t>
            </a:r>
            <a:r>
              <a:rPr lang="en-US" altLang="ko-KR" dirty="0"/>
              <a:t>Visual Studio Code</a:t>
            </a:r>
            <a:r>
              <a:rPr lang="ko-KR" altLang="en-US" dirty="0"/>
              <a:t>와 거의 동일한 사용자 환경을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앞에서 설명할 </a:t>
            </a:r>
            <a:r>
              <a:rPr lang="en-US" altLang="ko-KR" dirty="0" err="1"/>
              <a:t>Codespaces</a:t>
            </a:r>
            <a:r>
              <a:rPr lang="ko-KR" altLang="en-US" dirty="0"/>
              <a:t>도 이 </a:t>
            </a:r>
            <a:r>
              <a:rPr lang="en-US" altLang="ko-KR" dirty="0" err="1"/>
              <a:t>vscode.dev</a:t>
            </a:r>
            <a:r>
              <a:rPr lang="ko-KR" altLang="en-US" dirty="0"/>
              <a:t>를 </a:t>
            </a:r>
            <a:r>
              <a:rPr lang="en-US" altLang="ko-KR" dirty="0"/>
              <a:t>GitHub</a:t>
            </a:r>
            <a:r>
              <a:rPr lang="ko-KR" altLang="en-US" dirty="0"/>
              <a:t>에 통합한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98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 err="1"/>
              <a:t>Codespaces</a:t>
            </a:r>
            <a:r>
              <a:rPr lang="en-US" altLang="ko-KR" dirty="0"/>
              <a:t> </a:t>
            </a:r>
            <a:r>
              <a:rPr lang="ko-KR" altLang="en-US" dirty="0"/>
              <a:t>소개에 앞서 </a:t>
            </a:r>
            <a:r>
              <a:rPr lang="en-US" altLang="ko-KR" dirty="0"/>
              <a:t>GitHub</a:t>
            </a:r>
            <a:r>
              <a:rPr lang="ko-KR" altLang="en-US" dirty="0"/>
              <a:t>에 대해서 간단히 소개를 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이란 대표적인 분산형 소프트웨어 </a:t>
            </a:r>
            <a:r>
              <a:rPr lang="ko-KR" altLang="en-US" dirty="0" err="1"/>
              <a:t>형상관리도구입니다</a:t>
            </a:r>
            <a:r>
              <a:rPr lang="en-US" altLang="ko-KR" dirty="0"/>
              <a:t>. </a:t>
            </a:r>
            <a:r>
              <a:rPr lang="ko-KR" altLang="en-US" dirty="0"/>
              <a:t>과거에 소프트웨어 버전 관리를 위해 </a:t>
            </a:r>
            <a:r>
              <a:rPr lang="en-US" altLang="ko-KR" dirty="0"/>
              <a:t>RCS, CVS, Subversion </a:t>
            </a:r>
            <a:r>
              <a:rPr lang="ko-KR" altLang="en-US" dirty="0"/>
              <a:t>등이 존재하였지만 인터넷 환경의 보급과 함께 현재는 가장 대표적인 도구가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GitHub</a:t>
            </a:r>
            <a:r>
              <a:rPr lang="ko-KR" altLang="en-US" dirty="0"/>
              <a:t>은 </a:t>
            </a:r>
            <a:r>
              <a:rPr lang="en-US" altLang="ko-KR" dirty="0"/>
              <a:t>Git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저장소인 </a:t>
            </a:r>
            <a:r>
              <a:rPr lang="en-US" altLang="ko-KR" dirty="0"/>
              <a:t>repository</a:t>
            </a:r>
            <a:r>
              <a:rPr lang="ko-KR" altLang="en-US" dirty="0"/>
              <a:t>를 제공하는 서비스로 시작하였고</a:t>
            </a:r>
            <a:r>
              <a:rPr lang="en-US" altLang="ko-KR" dirty="0"/>
              <a:t>, </a:t>
            </a:r>
            <a:r>
              <a:rPr lang="ko-KR" altLang="en-US" dirty="0"/>
              <a:t>점점 개발과 관련된 서비스를 추가해왔으며</a:t>
            </a:r>
            <a:r>
              <a:rPr lang="en-US" altLang="ko-KR" dirty="0"/>
              <a:t>, </a:t>
            </a:r>
            <a:r>
              <a:rPr lang="ko-KR" altLang="en-US" dirty="0"/>
              <a:t>마이크로소프트에 인수된 이후에도 </a:t>
            </a:r>
            <a:r>
              <a:rPr lang="en-US" altLang="ko-KR" dirty="0" err="1"/>
              <a:t>codespaces</a:t>
            </a:r>
            <a:r>
              <a:rPr lang="ko-KR" altLang="en-US" dirty="0"/>
              <a:t>와 같은 추가적인 기능들이 지속적으로 늘어나고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/>
              <a:t>copilot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Will a robot take your job? - BBC News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61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GitHub </a:t>
            </a:r>
            <a:r>
              <a:rPr lang="en-US" altLang="ko-KR" dirty="0" err="1"/>
              <a:t>Codespaces</a:t>
            </a:r>
            <a:r>
              <a:rPr lang="ko-KR" altLang="en-US" dirty="0"/>
              <a:t>를 통해 </a:t>
            </a:r>
            <a:r>
              <a:rPr lang="en-US" altLang="ko-KR" dirty="0"/>
              <a:t>Python</a:t>
            </a:r>
            <a:r>
              <a:rPr lang="ko-KR" altLang="en-US" dirty="0"/>
              <a:t>을 개발하는 방법에 대해서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 err="1"/>
              <a:t>codespaces</a:t>
            </a:r>
            <a:r>
              <a:rPr lang="en-US" altLang="ko-KR" dirty="0"/>
              <a:t> </a:t>
            </a:r>
            <a:r>
              <a:rPr lang="ko-KR" altLang="en-US" dirty="0"/>
              <a:t>사용에 앞서 </a:t>
            </a:r>
            <a:r>
              <a:rPr lang="en-US" altLang="ko-KR" dirty="0"/>
              <a:t>GitHub</a:t>
            </a:r>
            <a:r>
              <a:rPr lang="ko-KR" altLang="en-US" dirty="0"/>
              <a:t>에 가입해야 하는데 학생이나 교사의 경우 </a:t>
            </a:r>
            <a:r>
              <a:rPr lang="en-US" altLang="ko-KR" dirty="0"/>
              <a:t>Pro </a:t>
            </a:r>
            <a:r>
              <a:rPr lang="ko-KR" altLang="en-US" dirty="0"/>
              <a:t>버전 제공을 해주고 있으므로 </a:t>
            </a:r>
            <a:r>
              <a:rPr lang="ko-KR" altLang="en-US" dirty="0" err="1"/>
              <a:t>신청해보시기를</a:t>
            </a:r>
            <a:r>
              <a:rPr lang="ko-KR" altLang="en-US" dirty="0"/>
              <a:t> 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계정 생성이 완료된 후에는 </a:t>
            </a:r>
            <a:r>
              <a:rPr lang="en-US" altLang="ko-KR" dirty="0" err="1"/>
              <a:t>codespaces</a:t>
            </a:r>
            <a:r>
              <a:rPr lang="ko-KR" altLang="en-US" dirty="0"/>
              <a:t>를 실행하게 되는데 앞에서 설명한 것과 같이 </a:t>
            </a:r>
            <a:r>
              <a:rPr lang="en-US" altLang="ko-KR" dirty="0" err="1"/>
              <a:t>codespaces</a:t>
            </a:r>
            <a:r>
              <a:rPr lang="ko-KR" altLang="en-US" dirty="0"/>
              <a:t>는 </a:t>
            </a:r>
            <a:r>
              <a:rPr lang="en-US" altLang="ko-KR" dirty="0"/>
              <a:t>python </a:t>
            </a:r>
            <a:r>
              <a:rPr lang="ko-KR" altLang="en-US" dirty="0"/>
              <a:t>전용 개발환경이 아니고 </a:t>
            </a:r>
            <a:r>
              <a:rPr lang="en-US" altLang="ko-KR" dirty="0"/>
              <a:t>VS code for the web</a:t>
            </a:r>
            <a:r>
              <a:rPr lang="ko-KR" altLang="en-US" dirty="0"/>
              <a:t>을 연동한 것이므로 </a:t>
            </a:r>
            <a:r>
              <a:rPr lang="en-US" altLang="ko-KR" dirty="0"/>
              <a:t>python</a:t>
            </a:r>
            <a:r>
              <a:rPr lang="ko-KR" altLang="en-US" dirty="0"/>
              <a:t>용 </a:t>
            </a:r>
            <a:r>
              <a:rPr lang="en-US" altLang="ko-KR" dirty="0" err="1"/>
              <a:t>templat</a:t>
            </a:r>
            <a:r>
              <a:rPr lang="ko-KR" altLang="en-US" dirty="0"/>
              <a:t>을 선택해서 시작하기를 권장합니다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일반적인 </a:t>
            </a:r>
            <a:r>
              <a:rPr lang="en-US" altLang="ko-KR" dirty="0"/>
              <a:t>workflow </a:t>
            </a:r>
            <a:r>
              <a:rPr lang="ko-KR" altLang="en-US" dirty="0"/>
              <a:t>구성은 </a:t>
            </a:r>
            <a:r>
              <a:rPr lang="en-US" altLang="ko-KR" dirty="0"/>
              <a:t>repository</a:t>
            </a:r>
            <a:r>
              <a:rPr lang="ko-KR" altLang="en-US" dirty="0"/>
              <a:t>를 만들고 난 후에 </a:t>
            </a:r>
            <a:r>
              <a:rPr lang="en-US" altLang="ko-KR" dirty="0" err="1"/>
              <a:t>codespaces</a:t>
            </a:r>
            <a:r>
              <a:rPr lang="ko-KR" altLang="en-US" dirty="0"/>
              <a:t>를 선택하지만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/>
              <a:t>repository </a:t>
            </a:r>
            <a:r>
              <a:rPr lang="ko-KR" altLang="en-US" dirty="0"/>
              <a:t>관리가 익숙하지 않으면 오히려 혼동이 될 수 있어서 이번 교육에서는 </a:t>
            </a:r>
            <a:r>
              <a:rPr lang="en-US" altLang="ko-KR" dirty="0"/>
              <a:t>repository</a:t>
            </a:r>
            <a:r>
              <a:rPr lang="ko-KR" altLang="en-US" dirty="0"/>
              <a:t>를 구성하지 않고 </a:t>
            </a:r>
            <a:r>
              <a:rPr lang="en-US" altLang="ko-KR" dirty="0"/>
              <a:t>workspace</a:t>
            </a:r>
            <a:r>
              <a:rPr lang="ko-KR" altLang="en-US" dirty="0"/>
              <a:t>만 만든 상태에서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52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실제 </a:t>
            </a:r>
            <a:r>
              <a:rPr lang="en-US" altLang="ko-KR" dirty="0"/>
              <a:t>GitHub </a:t>
            </a:r>
            <a:r>
              <a:rPr lang="ko-KR" altLang="en-US" dirty="0"/>
              <a:t>등록부터 같이 내용을 확인해보겠습니다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GitHub </a:t>
            </a:r>
            <a:r>
              <a:rPr lang="ko-KR" altLang="en-US" dirty="0"/>
              <a:t>계정을 만들어 오셨거나 이미 보유하고 계신 선생님들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443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github.com</a:t>
            </a:r>
            <a:r>
              <a:rPr lang="ko-KR" altLang="en-US" dirty="0"/>
              <a:t>을 접속하면 </a:t>
            </a:r>
            <a:r>
              <a:rPr lang="en-US" altLang="ko-KR" dirty="0"/>
              <a:t>GitHub </a:t>
            </a:r>
            <a:r>
              <a:rPr lang="ko-KR" altLang="en-US" dirty="0"/>
              <a:t>홈페이지가 나타납니다</a:t>
            </a:r>
            <a:r>
              <a:rPr lang="en-US" altLang="ko-KR" dirty="0"/>
              <a:t>. </a:t>
            </a:r>
            <a:r>
              <a:rPr lang="ko-KR" altLang="en-US" dirty="0"/>
              <a:t>우리는 </a:t>
            </a:r>
            <a:r>
              <a:rPr lang="en-US" altLang="ko-KR" dirty="0"/>
              <a:t>GitHub</a:t>
            </a:r>
            <a:r>
              <a:rPr lang="ko-KR" altLang="en-US" dirty="0"/>
              <a:t>에 가입을 해야 하니까 오른쪽 위 </a:t>
            </a:r>
            <a:r>
              <a:rPr lang="en-US" altLang="ko-KR" dirty="0"/>
              <a:t>Sign up</a:t>
            </a:r>
            <a:r>
              <a:rPr lang="ko-KR" altLang="en-US" dirty="0"/>
              <a:t>을 누릅니다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701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계정 생성을 위하여 본인의 이메일 주소를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344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비밀번호를 지정하면 보이는 것과 같이 비밀번호가 어느 정도 안전한지 설명해주는데 이에 맞춰서 적절한 비밀번호를 설정하도록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454FE-1660-40A7-97DB-F6A5524239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7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70CD75A7-2F2A-41FF-9ADF-A713AAC3A345}"/>
              </a:ext>
            </a:extLst>
          </p:cNvPr>
          <p:cNvSpPr/>
          <p:nvPr userDrawn="1"/>
        </p:nvSpPr>
        <p:spPr>
          <a:xfrm>
            <a:off x="13960" y="6875"/>
            <a:ext cx="8532000" cy="6858000"/>
          </a:xfrm>
          <a:custGeom>
            <a:avLst/>
            <a:gdLst>
              <a:gd name="connsiteX0" fmla="*/ 0 w 8885735"/>
              <a:gd name="connsiteY0" fmla="*/ 0 h 6861490"/>
              <a:gd name="connsiteX1" fmla="*/ 6980 w 8885735"/>
              <a:gd name="connsiteY1" fmla="*/ 6861490 h 6861490"/>
              <a:gd name="connsiteX2" fmla="*/ 5702785 w 8885735"/>
              <a:gd name="connsiteY2" fmla="*/ 6847530 h 6861490"/>
              <a:gd name="connsiteX3" fmla="*/ 8885735 w 8885735"/>
              <a:gd name="connsiteY3" fmla="*/ 0 h 6861490"/>
              <a:gd name="connsiteX4" fmla="*/ 0 w 8885735"/>
              <a:gd name="connsiteY4" fmla="*/ 0 h 686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735" h="6861490">
                <a:moveTo>
                  <a:pt x="0" y="0"/>
                </a:moveTo>
                <a:cubicBezTo>
                  <a:pt x="2327" y="2287163"/>
                  <a:pt x="4653" y="4574327"/>
                  <a:pt x="6980" y="6861490"/>
                </a:cubicBezTo>
                <a:lnTo>
                  <a:pt x="5702785" y="6847530"/>
                </a:lnTo>
                <a:lnTo>
                  <a:pt x="8885735" y="0"/>
                </a:lnTo>
                <a:lnTo>
                  <a:pt x="0" y="0"/>
                </a:lnTo>
                <a:close/>
              </a:path>
            </a:pathLst>
          </a:custGeom>
          <a:solidFill>
            <a:srgbClr val="4C71B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1C4849C-C042-4EAA-B7EE-42E7C82FA377}"/>
              </a:ext>
            </a:extLst>
          </p:cNvPr>
          <p:cNvSpPr/>
          <p:nvPr userDrawn="1"/>
        </p:nvSpPr>
        <p:spPr>
          <a:xfrm>
            <a:off x="0" y="6875"/>
            <a:ext cx="7668000" cy="6858000"/>
          </a:xfrm>
          <a:custGeom>
            <a:avLst/>
            <a:gdLst>
              <a:gd name="connsiteX0" fmla="*/ 0 w 8076037"/>
              <a:gd name="connsiteY0" fmla="*/ 0 h 6868470"/>
              <a:gd name="connsiteX1" fmla="*/ 6980 w 8076037"/>
              <a:gd name="connsiteY1" fmla="*/ 6854510 h 6868470"/>
              <a:gd name="connsiteX2" fmla="*/ 4914027 w 8076037"/>
              <a:gd name="connsiteY2" fmla="*/ 6868470 h 6868470"/>
              <a:gd name="connsiteX3" fmla="*/ 8076037 w 8076037"/>
              <a:gd name="connsiteY3" fmla="*/ 0 h 6868470"/>
              <a:gd name="connsiteX4" fmla="*/ 0 w 8076037"/>
              <a:gd name="connsiteY4" fmla="*/ 0 h 686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037" h="6868470">
                <a:moveTo>
                  <a:pt x="0" y="0"/>
                </a:moveTo>
                <a:cubicBezTo>
                  <a:pt x="2327" y="2284837"/>
                  <a:pt x="4653" y="4569673"/>
                  <a:pt x="6980" y="6854510"/>
                </a:cubicBezTo>
                <a:lnTo>
                  <a:pt x="4914027" y="6868470"/>
                </a:lnTo>
                <a:lnTo>
                  <a:pt x="80760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59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E2BBCAD4-40B0-4FDD-8B06-29F87453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358" y="1857558"/>
            <a:ext cx="5914635" cy="64633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9250506F-8C7D-4EF2-B16F-F72C374CA9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358" y="3572388"/>
            <a:ext cx="4825665" cy="782184"/>
          </a:xfrm>
        </p:spPr>
        <p:txBody>
          <a:bodyPr vert="horz" wrap="none" lIns="91440" tIns="45720" rIns="91440" bIns="45720" rtlCol="0" anchor="t" anchorCtr="0">
            <a:noAutofit/>
          </a:bodyPr>
          <a:lstStyle>
            <a:lvl1pPr>
              <a:lnSpc>
                <a:spcPct val="130000"/>
              </a:lnSpc>
              <a:defRPr lang="ko-KR" altLang="en-US"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38" name="Text Box 21">
            <a:extLst>
              <a:ext uri="{FF2B5EF4-FFF2-40B4-BE49-F238E27FC236}">
                <a16:creationId xmlns:a16="http://schemas.microsoft.com/office/drawing/2014/main" id="{848F8FDC-F319-4C9B-969B-FF42AA3CE52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71358" y="6094188"/>
            <a:ext cx="309416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800" dirty="0">
                <a:solidFill>
                  <a:schemeClr val="bg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이 자료는 </a:t>
            </a:r>
            <a:r>
              <a:rPr lang="en-US" altLang="ko-KR" sz="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Elixirr</a:t>
            </a:r>
            <a:r>
              <a:rPr lang="ko-KR" altLang="en-US" sz="800" dirty="0">
                <a:solidFill>
                  <a:schemeClr val="bg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의 사전 서면 승인 없이 외부에 배포하기 위해 그 일부를 배포</a:t>
            </a:r>
            <a:r>
              <a:rPr lang="en-US" altLang="ko-KR" sz="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인용 또는 복제 할 수 없습니다</a:t>
            </a:r>
            <a:r>
              <a:rPr lang="en-US" altLang="ko-KR" sz="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© Copyright Elixirr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52FD1-DAA2-4160-9A37-75DCA416CF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3" y="229483"/>
            <a:ext cx="733507" cy="1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40A7C18-3DF5-4EBC-8440-9DD647F7E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-1328789" y="119910"/>
            <a:ext cx="1229036" cy="6586137"/>
            <a:chOff x="-2195872" y="550414"/>
            <a:chExt cx="1564106" cy="6268252"/>
          </a:xfrm>
        </p:grpSpPr>
        <p:sp>
          <p:nvSpPr>
            <p:cNvPr id="8" name="Rectangle 23"/>
            <p:cNvSpPr/>
            <p:nvPr/>
          </p:nvSpPr>
          <p:spPr>
            <a:xfrm>
              <a:off x="-2195872" y="1048517"/>
              <a:ext cx="1564106" cy="438411"/>
            </a:xfrm>
            <a:prstGeom prst="rect">
              <a:avLst/>
            </a:prstGeom>
            <a:solidFill>
              <a:srgbClr val="00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G65 B101</a:t>
              </a:r>
            </a:p>
          </p:txBody>
        </p:sp>
        <p:sp>
          <p:nvSpPr>
            <p:cNvPr id="10" name="Rectangle 24"/>
            <p:cNvSpPr/>
            <p:nvPr/>
          </p:nvSpPr>
          <p:spPr>
            <a:xfrm>
              <a:off x="-2195872" y="2502626"/>
              <a:ext cx="1564106" cy="438411"/>
            </a:xfrm>
            <a:prstGeom prst="rect">
              <a:avLst/>
            </a:prstGeom>
            <a:solidFill>
              <a:srgbClr val="007A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G122 B201</a:t>
              </a:r>
            </a:p>
          </p:txBody>
        </p:sp>
        <p:sp>
          <p:nvSpPr>
            <p:cNvPr id="11" name="Rectangle 26"/>
            <p:cNvSpPr/>
            <p:nvPr/>
          </p:nvSpPr>
          <p:spPr>
            <a:xfrm>
              <a:off x="-2195872" y="4926141"/>
              <a:ext cx="1564106" cy="438411"/>
            </a:xfrm>
            <a:prstGeom prst="rect">
              <a:avLst/>
            </a:prstGeom>
            <a:solidFill>
              <a:srgbClr val="5706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R87 G6 B140</a:t>
              </a:r>
            </a:p>
          </p:txBody>
        </p:sp>
        <p:sp>
          <p:nvSpPr>
            <p:cNvPr id="12" name="Rectangle 29"/>
            <p:cNvSpPr/>
            <p:nvPr/>
          </p:nvSpPr>
          <p:spPr>
            <a:xfrm>
              <a:off x="-2195872" y="3956734"/>
              <a:ext cx="1564106" cy="438411"/>
            </a:xfrm>
            <a:prstGeom prst="rect">
              <a:avLst/>
            </a:prstGeom>
            <a:solidFill>
              <a:srgbClr val="3DB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R61 G183 B228</a:t>
              </a:r>
            </a:p>
          </p:txBody>
        </p:sp>
        <p:sp>
          <p:nvSpPr>
            <p:cNvPr id="13" name="Rectangle 35"/>
            <p:cNvSpPr/>
            <p:nvPr/>
          </p:nvSpPr>
          <p:spPr>
            <a:xfrm>
              <a:off x="-2195872" y="4441437"/>
              <a:ext cx="1564106" cy="438412"/>
            </a:xfrm>
            <a:prstGeom prst="rect">
              <a:avLst/>
            </a:prstGeom>
            <a:solidFill>
              <a:srgbClr val="C2D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RGB: </a:t>
              </a:r>
              <a:r>
                <a:rPr lang="en-US" sz="900" dirty="0">
                  <a:solidFill>
                    <a:schemeClr val="tx1"/>
                  </a:solidFill>
                </a:rPr>
                <a:t>R194 G222 B234</a:t>
              </a:r>
            </a:p>
          </p:txBody>
        </p:sp>
        <p:sp>
          <p:nvSpPr>
            <p:cNvPr id="16" name="Rectangle 37"/>
            <p:cNvSpPr/>
            <p:nvPr/>
          </p:nvSpPr>
          <p:spPr>
            <a:xfrm>
              <a:off x="-2195872" y="5895547"/>
              <a:ext cx="1564106" cy="438412"/>
            </a:xfrm>
            <a:prstGeom prst="rect">
              <a:avLst/>
            </a:prstGeom>
            <a:solidFill>
              <a:srgbClr val="8193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R129 G147 B219</a:t>
              </a:r>
            </a:p>
          </p:txBody>
        </p:sp>
        <p:sp>
          <p:nvSpPr>
            <p:cNvPr id="17" name="Rectangle 39"/>
            <p:cNvSpPr/>
            <p:nvPr/>
          </p:nvSpPr>
          <p:spPr>
            <a:xfrm>
              <a:off x="-2195872" y="6380254"/>
              <a:ext cx="1564106" cy="438412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RGB: </a:t>
              </a:r>
              <a:r>
                <a:rPr lang="en-US" sz="900" dirty="0">
                  <a:solidFill>
                    <a:schemeClr val="tx1"/>
                  </a:solidFill>
                </a:rPr>
                <a:t>R213 G214 B210</a:t>
              </a:r>
            </a:p>
          </p:txBody>
        </p:sp>
        <p:sp>
          <p:nvSpPr>
            <p:cNvPr id="18" name="Rectangle 40"/>
            <p:cNvSpPr/>
            <p:nvPr/>
          </p:nvSpPr>
          <p:spPr>
            <a:xfrm>
              <a:off x="-2195872" y="1533220"/>
              <a:ext cx="1564106" cy="438411"/>
            </a:xfrm>
            <a:prstGeom prst="rect">
              <a:avLst/>
            </a:prstGeom>
            <a:solidFill>
              <a:srgbClr val="3F8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R63 G133 B158</a:t>
              </a:r>
            </a:p>
          </p:txBody>
        </p:sp>
        <p:sp>
          <p:nvSpPr>
            <p:cNvPr id="19" name="Rectangle 41"/>
            <p:cNvSpPr/>
            <p:nvPr/>
          </p:nvSpPr>
          <p:spPr>
            <a:xfrm>
              <a:off x="-2195872" y="2987329"/>
              <a:ext cx="1564106" cy="438411"/>
            </a:xfrm>
            <a:prstGeom prst="rect">
              <a:avLst/>
            </a:prstGeom>
            <a:solidFill>
              <a:srgbClr val="008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G133 B102</a:t>
              </a:r>
            </a:p>
          </p:txBody>
        </p:sp>
        <p:sp>
          <p:nvSpPr>
            <p:cNvPr id="20" name="Rectangle 42"/>
            <p:cNvSpPr/>
            <p:nvPr/>
          </p:nvSpPr>
          <p:spPr>
            <a:xfrm>
              <a:off x="-2195872" y="3472032"/>
              <a:ext cx="1564106" cy="438411"/>
            </a:xfrm>
            <a:prstGeom prst="rect">
              <a:avLst/>
            </a:prstGeom>
            <a:solidFill>
              <a:srgbClr val="4D4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R72 G72 B74</a:t>
              </a:r>
            </a:p>
          </p:txBody>
        </p:sp>
        <p:sp>
          <p:nvSpPr>
            <p:cNvPr id="21" name="Rectangle 43"/>
            <p:cNvSpPr/>
            <p:nvPr/>
          </p:nvSpPr>
          <p:spPr>
            <a:xfrm>
              <a:off x="-2195872" y="2017923"/>
              <a:ext cx="1564106" cy="438411"/>
            </a:xfrm>
            <a:prstGeom prst="rect">
              <a:avLst/>
            </a:prstGeom>
            <a:solidFill>
              <a:srgbClr val="9A9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R154 G155 B156</a:t>
              </a:r>
            </a:p>
          </p:txBody>
        </p:sp>
        <p:sp>
          <p:nvSpPr>
            <p:cNvPr id="22" name="Rectangle 44"/>
            <p:cNvSpPr/>
            <p:nvPr/>
          </p:nvSpPr>
          <p:spPr>
            <a:xfrm>
              <a:off x="-2195872" y="5410844"/>
              <a:ext cx="1564106" cy="438411"/>
            </a:xfrm>
            <a:prstGeom prst="rect">
              <a:avLst/>
            </a:prstGeom>
            <a:solidFill>
              <a:srgbClr val="7A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R122 G184 B0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-2195872" y="550414"/>
              <a:ext cx="1564106" cy="4384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G32 B96</a:t>
              </a:r>
            </a:p>
          </p:txBody>
        </p:sp>
      </p:grp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03A20361-C8C2-4D61-B448-E581E8A4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356688-17B0-455D-ADD0-BA069BA85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18547822-4E80-4626-BF95-6CF13CA1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B832003-1C8E-4C21-A600-954B64719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7625CD-788C-4D1F-9E2B-BABC1F6DCA3C}"/>
              </a:ext>
            </a:extLst>
          </p:cNvPr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228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195B5D-2FC8-47C3-9ED5-9223397A1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FE51B89-2A5A-4DEB-BC5E-46DA75373FB3}"/>
              </a:ext>
            </a:extLst>
          </p:cNvPr>
          <p:cNvSpPr txBox="1">
            <a:spLocks/>
          </p:cNvSpPr>
          <p:nvPr userDrawn="1"/>
        </p:nvSpPr>
        <p:spPr>
          <a:xfrm>
            <a:off x="10344832" y="6453539"/>
            <a:ext cx="57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276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1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A01A8D0-072D-4710-ABBE-D1DB7FF6E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021"/>
          <a:stretch/>
        </p:blipFill>
        <p:spPr>
          <a:xfrm>
            <a:off x="0" y="-1"/>
            <a:ext cx="12192000" cy="6876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6040D65-359C-4F4B-97B9-6AEB66639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11" y="903217"/>
            <a:ext cx="7460057" cy="820737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C3F82B46-38C9-42D1-BF95-50082C8A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411" y="1750039"/>
            <a:ext cx="7460057" cy="78218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FF595FB4-92FC-4F34-A656-0DA386CC711B}"/>
              </a:ext>
            </a:extLst>
          </p:cNvPr>
          <p:cNvCxnSpPr/>
          <p:nvPr userDrawn="1"/>
        </p:nvCxnSpPr>
        <p:spPr>
          <a:xfrm>
            <a:off x="359890" y="805954"/>
            <a:ext cx="0" cy="1836000"/>
          </a:xfrm>
          <a:prstGeom prst="line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21">
            <a:extLst>
              <a:ext uri="{FF2B5EF4-FFF2-40B4-BE49-F238E27FC236}">
                <a16:creationId xmlns:a16="http://schemas.microsoft.com/office/drawing/2014/main" id="{FCE83F77-1AD0-4701-B55E-2344B6F5C6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23427" y="6217951"/>
            <a:ext cx="3350079" cy="5770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이 자료는 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Elixirr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의 사전 서면 승인 없이 외부에 배포하기 위해 그 일부를 배포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인용 또는 복제 할 수 없습니다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© Copyright </a:t>
            </a:r>
            <a:r>
              <a:rPr lang="en-US" altLang="ko-KR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Elixirr</a:t>
            </a:r>
            <a:endParaRPr lang="en-US" altLang="ko-KR" sz="9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3ABA0B-75C0-EC94-94A4-C131A6EE47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0493" y="4595570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1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 userDrawn="1"/>
        </p:nvSpPr>
        <p:spPr>
          <a:xfrm>
            <a:off x="0" y="2979964"/>
            <a:ext cx="12191999" cy="3878036"/>
          </a:xfrm>
          <a:prstGeom prst="rect">
            <a:avLst/>
          </a:prstGeom>
          <a:solidFill>
            <a:srgbClr val="DADAD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1600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solidFill>
                <a:schemeClr val="accen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9508" y="959083"/>
            <a:ext cx="9144000" cy="820737"/>
          </a:xfr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99508" y="1805905"/>
            <a:ext cx="9144000" cy="78218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7" name="Straight Connector 9"/>
          <p:cNvCxnSpPr/>
          <p:nvPr userDrawn="1"/>
        </p:nvCxnSpPr>
        <p:spPr>
          <a:xfrm>
            <a:off x="1302986" y="862480"/>
            <a:ext cx="0" cy="18360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22E57042-A122-4405-8608-FB260A0A4284}"/>
              </a:ext>
            </a:extLst>
          </p:cNvPr>
          <p:cNvSpPr/>
          <p:nvPr userDrawn="1"/>
        </p:nvSpPr>
        <p:spPr>
          <a:xfrm>
            <a:off x="0" y="2979964"/>
            <a:ext cx="12191999" cy="3878036"/>
          </a:xfrm>
          <a:prstGeom prst="rect">
            <a:avLst/>
          </a:prstGeom>
          <a:solidFill>
            <a:srgbClr val="DADAD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1600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solidFill>
                <a:schemeClr val="accent1"/>
              </a:solidFill>
            </a:endParaRP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00217F8A-2F9A-433D-BCE3-91F7D525C33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71358" y="6094188"/>
            <a:ext cx="309416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이 자료는 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Elixirr</a:t>
            </a:r>
            <a:r>
              <a:rPr lang="ko-KR" alt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의 사전 서면 승인 없이 외부에 배포하기 위해 그 일부를 배포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인용 또는 복제 할 수 없습니다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© Copyright 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Elixirr</a:t>
            </a:r>
            <a:endParaRPr lang="en-US" altLang="ko-KR" sz="8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1219AC-310C-4A56-BD25-271FA6F7E7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4" y="238538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2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85AEBE1-72B0-4880-A1F4-44351A97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97B1B21-FA56-4FA0-B08F-D62166BD9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ED825014-7212-4396-9225-0026BE6B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BBB1DB-7DFA-4C0B-A3CF-24A6AC9D729B}"/>
              </a:ext>
            </a:extLst>
          </p:cNvPr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9812046-2E2E-485E-8021-EF745A926F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31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30137" y="1628554"/>
            <a:ext cx="8167006" cy="820737"/>
          </a:xfrm>
        </p:spPr>
        <p:txBody>
          <a:bodyPr anchor="ctr">
            <a:normAutofit/>
          </a:bodyPr>
          <a:lstStyle>
            <a:lvl1pPr algn="l"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0137" y="2746251"/>
            <a:ext cx="8167006" cy="2264661"/>
          </a:xfrm>
        </p:spPr>
        <p:txBody>
          <a:bodyPr vert="horz" lIns="91440" tIns="144000" rIns="91440" bIns="45720" rtlCol="0" anchor="t">
            <a:noAutofit/>
          </a:bodyPr>
          <a:lstStyle>
            <a:lvl1pPr>
              <a:lnSpc>
                <a:spcPct val="150000"/>
              </a:lnSpc>
              <a:defRPr lang="ko-KR" altLang="en-US" sz="180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7" name="Straight Connector 9"/>
          <p:cNvCxnSpPr/>
          <p:nvPr userDrawn="1"/>
        </p:nvCxnSpPr>
        <p:spPr>
          <a:xfrm>
            <a:off x="1302986" y="1531951"/>
            <a:ext cx="0" cy="35640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620E6F9-7E59-4E50-B0D1-269D80F6A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4" y="238538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50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85AEBE1-72B0-4880-A1F4-44351A97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97B1B21-FA56-4FA0-B08F-D62166BD9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ED825014-7212-4396-9225-0026BE6B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BBB1DB-7DFA-4C0B-A3CF-24A6AC9D729B}"/>
              </a:ext>
            </a:extLst>
          </p:cNvPr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9812046-2E2E-485E-8021-EF745A926F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3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7FF04D-1F66-457B-B25A-8FFFDDF0E10C}" type="slidenum">
              <a:rPr kumimoji="0" lang="en-US" altLang="ko-KR" sz="11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40A7C18-3DF5-4EBC-8440-9DD647F7E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00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8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 userDrawn="1"/>
        </p:nvSpPr>
        <p:spPr>
          <a:xfrm>
            <a:off x="0" y="2979964"/>
            <a:ext cx="12191999" cy="3878036"/>
          </a:xfrm>
          <a:prstGeom prst="rect">
            <a:avLst/>
          </a:prstGeom>
          <a:solidFill>
            <a:srgbClr val="DADAD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1600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solidFill>
                <a:schemeClr val="accen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9508" y="959083"/>
            <a:ext cx="9144000" cy="820737"/>
          </a:xfr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99508" y="1805905"/>
            <a:ext cx="9144000" cy="78218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7" name="Straight Connector 9"/>
          <p:cNvCxnSpPr/>
          <p:nvPr userDrawn="1"/>
        </p:nvCxnSpPr>
        <p:spPr>
          <a:xfrm>
            <a:off x="1302986" y="862480"/>
            <a:ext cx="0" cy="18360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Box 21">
            <a:extLst>
              <a:ext uri="{FF2B5EF4-FFF2-40B4-BE49-F238E27FC236}">
                <a16:creationId xmlns:a16="http://schemas.microsoft.com/office/drawing/2014/main" id="{616B45A1-61BD-4C77-BE6A-901352260F8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71358" y="6094188"/>
            <a:ext cx="309416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이 자료는 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Elixirr</a:t>
            </a:r>
            <a:r>
              <a:rPr lang="ko-KR" alt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의 사전 서면 승인 없이 외부에 배포하기 위해 그 일부를 배포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인용 또는 복제 할 수 없습니다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© Copyright 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Elixirr</a:t>
            </a:r>
            <a:endParaRPr lang="en-US" altLang="ko-KR" sz="8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D6F6EF-111C-4A24-B777-4003DE5F9D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4" y="238538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30137" y="1628554"/>
            <a:ext cx="8167006" cy="820737"/>
          </a:xfrm>
        </p:spPr>
        <p:txBody>
          <a:bodyPr anchor="ctr">
            <a:normAutofit/>
          </a:bodyPr>
          <a:lstStyle>
            <a:lvl1pPr algn="l"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0137" y="2746251"/>
            <a:ext cx="8167006" cy="2264661"/>
          </a:xfrm>
        </p:spPr>
        <p:txBody>
          <a:bodyPr vert="horz" lIns="91440" tIns="144000" rIns="91440" bIns="45720" rtlCol="0" anchor="t">
            <a:noAutofit/>
          </a:bodyPr>
          <a:lstStyle>
            <a:lvl1pPr>
              <a:lnSpc>
                <a:spcPct val="150000"/>
              </a:lnSpc>
              <a:defRPr lang="ko-KR" altLang="en-US" sz="180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7" name="Straight Connector 9"/>
          <p:cNvCxnSpPr/>
          <p:nvPr userDrawn="1"/>
        </p:nvCxnSpPr>
        <p:spPr>
          <a:xfrm>
            <a:off x="1302986" y="1531951"/>
            <a:ext cx="0" cy="35640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620E6F9-7E59-4E50-B0D1-269D80F6A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4" y="238538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3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40A7C18-3DF5-4EBC-8440-9DD647F7E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-1328789" y="119910"/>
            <a:ext cx="1229036" cy="6586137"/>
            <a:chOff x="-2195872" y="550414"/>
            <a:chExt cx="1564106" cy="6268252"/>
          </a:xfrm>
        </p:grpSpPr>
        <p:sp>
          <p:nvSpPr>
            <p:cNvPr id="8" name="Rectangle 23"/>
            <p:cNvSpPr/>
            <p:nvPr/>
          </p:nvSpPr>
          <p:spPr>
            <a:xfrm>
              <a:off x="-2195872" y="1048517"/>
              <a:ext cx="1564106" cy="438411"/>
            </a:xfrm>
            <a:prstGeom prst="rect">
              <a:avLst/>
            </a:prstGeom>
            <a:solidFill>
              <a:srgbClr val="00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G65 B101</a:t>
              </a:r>
            </a:p>
          </p:txBody>
        </p:sp>
        <p:sp>
          <p:nvSpPr>
            <p:cNvPr id="10" name="Rectangle 24"/>
            <p:cNvSpPr/>
            <p:nvPr/>
          </p:nvSpPr>
          <p:spPr>
            <a:xfrm>
              <a:off x="-2195872" y="2502626"/>
              <a:ext cx="1564106" cy="438411"/>
            </a:xfrm>
            <a:prstGeom prst="rect">
              <a:avLst/>
            </a:prstGeom>
            <a:solidFill>
              <a:srgbClr val="007A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G122 B201</a:t>
              </a:r>
            </a:p>
          </p:txBody>
        </p:sp>
        <p:sp>
          <p:nvSpPr>
            <p:cNvPr id="11" name="Rectangle 26"/>
            <p:cNvSpPr/>
            <p:nvPr/>
          </p:nvSpPr>
          <p:spPr>
            <a:xfrm>
              <a:off x="-2195872" y="4926141"/>
              <a:ext cx="1564106" cy="438411"/>
            </a:xfrm>
            <a:prstGeom prst="rect">
              <a:avLst/>
            </a:prstGeom>
            <a:solidFill>
              <a:srgbClr val="5706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R87 G6 B140</a:t>
              </a:r>
            </a:p>
          </p:txBody>
        </p:sp>
        <p:sp>
          <p:nvSpPr>
            <p:cNvPr id="12" name="Rectangle 29"/>
            <p:cNvSpPr/>
            <p:nvPr/>
          </p:nvSpPr>
          <p:spPr>
            <a:xfrm>
              <a:off x="-2195872" y="3956734"/>
              <a:ext cx="1564106" cy="438411"/>
            </a:xfrm>
            <a:prstGeom prst="rect">
              <a:avLst/>
            </a:prstGeom>
            <a:solidFill>
              <a:srgbClr val="3DB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R61 G183 B228</a:t>
              </a:r>
            </a:p>
          </p:txBody>
        </p:sp>
        <p:sp>
          <p:nvSpPr>
            <p:cNvPr id="13" name="Rectangle 35"/>
            <p:cNvSpPr/>
            <p:nvPr/>
          </p:nvSpPr>
          <p:spPr>
            <a:xfrm>
              <a:off x="-2195872" y="4441437"/>
              <a:ext cx="1564106" cy="438412"/>
            </a:xfrm>
            <a:prstGeom prst="rect">
              <a:avLst/>
            </a:prstGeom>
            <a:solidFill>
              <a:srgbClr val="C2D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RGB: </a:t>
              </a:r>
              <a:r>
                <a:rPr lang="en-US" sz="900" dirty="0">
                  <a:solidFill>
                    <a:schemeClr val="tx1"/>
                  </a:solidFill>
                </a:rPr>
                <a:t>R194 G222 B234</a:t>
              </a:r>
            </a:p>
          </p:txBody>
        </p:sp>
        <p:sp>
          <p:nvSpPr>
            <p:cNvPr id="16" name="Rectangle 37"/>
            <p:cNvSpPr/>
            <p:nvPr/>
          </p:nvSpPr>
          <p:spPr>
            <a:xfrm>
              <a:off x="-2195872" y="5895547"/>
              <a:ext cx="1564106" cy="438412"/>
            </a:xfrm>
            <a:prstGeom prst="rect">
              <a:avLst/>
            </a:prstGeom>
            <a:solidFill>
              <a:srgbClr val="8193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R129 G147 B219</a:t>
              </a:r>
            </a:p>
          </p:txBody>
        </p:sp>
        <p:sp>
          <p:nvSpPr>
            <p:cNvPr id="17" name="Rectangle 39"/>
            <p:cNvSpPr/>
            <p:nvPr/>
          </p:nvSpPr>
          <p:spPr>
            <a:xfrm>
              <a:off x="-2195872" y="6380254"/>
              <a:ext cx="1564106" cy="438412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RGB: </a:t>
              </a:r>
              <a:r>
                <a:rPr lang="en-US" sz="900" dirty="0">
                  <a:solidFill>
                    <a:schemeClr val="tx1"/>
                  </a:solidFill>
                </a:rPr>
                <a:t>R213 G214 B210</a:t>
              </a:r>
            </a:p>
          </p:txBody>
        </p:sp>
        <p:sp>
          <p:nvSpPr>
            <p:cNvPr id="18" name="Rectangle 40"/>
            <p:cNvSpPr/>
            <p:nvPr/>
          </p:nvSpPr>
          <p:spPr>
            <a:xfrm>
              <a:off x="-2195872" y="1533220"/>
              <a:ext cx="1564106" cy="438411"/>
            </a:xfrm>
            <a:prstGeom prst="rect">
              <a:avLst/>
            </a:prstGeom>
            <a:solidFill>
              <a:srgbClr val="3F8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R63 G133 B158</a:t>
              </a:r>
            </a:p>
          </p:txBody>
        </p:sp>
        <p:sp>
          <p:nvSpPr>
            <p:cNvPr id="19" name="Rectangle 41"/>
            <p:cNvSpPr/>
            <p:nvPr/>
          </p:nvSpPr>
          <p:spPr>
            <a:xfrm>
              <a:off x="-2195872" y="2987329"/>
              <a:ext cx="1564106" cy="438411"/>
            </a:xfrm>
            <a:prstGeom prst="rect">
              <a:avLst/>
            </a:prstGeom>
            <a:solidFill>
              <a:srgbClr val="008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G133 B102</a:t>
              </a:r>
            </a:p>
          </p:txBody>
        </p:sp>
        <p:sp>
          <p:nvSpPr>
            <p:cNvPr id="20" name="Rectangle 42"/>
            <p:cNvSpPr/>
            <p:nvPr/>
          </p:nvSpPr>
          <p:spPr>
            <a:xfrm>
              <a:off x="-2195872" y="3472032"/>
              <a:ext cx="1564106" cy="438411"/>
            </a:xfrm>
            <a:prstGeom prst="rect">
              <a:avLst/>
            </a:prstGeom>
            <a:solidFill>
              <a:srgbClr val="4D4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R72 G72 B74</a:t>
              </a:r>
            </a:p>
          </p:txBody>
        </p:sp>
        <p:sp>
          <p:nvSpPr>
            <p:cNvPr id="21" name="Rectangle 43"/>
            <p:cNvSpPr/>
            <p:nvPr/>
          </p:nvSpPr>
          <p:spPr>
            <a:xfrm>
              <a:off x="-2195872" y="2017923"/>
              <a:ext cx="1564106" cy="438411"/>
            </a:xfrm>
            <a:prstGeom prst="rect">
              <a:avLst/>
            </a:prstGeom>
            <a:solidFill>
              <a:srgbClr val="9A9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R154 G155 B156</a:t>
              </a:r>
            </a:p>
          </p:txBody>
        </p:sp>
        <p:sp>
          <p:nvSpPr>
            <p:cNvPr id="22" name="Rectangle 44"/>
            <p:cNvSpPr/>
            <p:nvPr/>
          </p:nvSpPr>
          <p:spPr>
            <a:xfrm>
              <a:off x="-2195872" y="5410844"/>
              <a:ext cx="1564106" cy="438411"/>
            </a:xfrm>
            <a:prstGeom prst="rect">
              <a:avLst/>
            </a:prstGeom>
            <a:solidFill>
              <a:srgbClr val="7A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R122 G184 B0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-2195872" y="550414"/>
              <a:ext cx="1564106" cy="4384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G32 B96</a:t>
              </a:r>
            </a:p>
          </p:txBody>
        </p:sp>
      </p:grp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03A20361-C8C2-4D61-B448-E581E8A4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356688-17B0-455D-ADD0-BA069BA85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18547822-4E80-4626-BF95-6CF13CA1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B832003-1C8E-4C21-A600-954B64719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7625CD-788C-4D1F-9E2B-BABC1F6DCA3C}"/>
              </a:ext>
            </a:extLst>
          </p:cNvPr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63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195B5D-2FC8-47C3-9ED5-9223397A1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FE51B89-2A5A-4DEB-BC5E-46DA75373FB3}"/>
              </a:ext>
            </a:extLst>
          </p:cNvPr>
          <p:cNvSpPr txBox="1">
            <a:spLocks/>
          </p:cNvSpPr>
          <p:nvPr userDrawn="1"/>
        </p:nvSpPr>
        <p:spPr>
          <a:xfrm>
            <a:off x="10344832" y="6453539"/>
            <a:ext cx="57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5338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03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70CD75A7-2F2A-41FF-9ADF-A713AAC3A345}"/>
              </a:ext>
            </a:extLst>
          </p:cNvPr>
          <p:cNvSpPr/>
          <p:nvPr userDrawn="1"/>
        </p:nvSpPr>
        <p:spPr>
          <a:xfrm>
            <a:off x="13960" y="6875"/>
            <a:ext cx="8532000" cy="6858000"/>
          </a:xfrm>
          <a:custGeom>
            <a:avLst/>
            <a:gdLst>
              <a:gd name="connsiteX0" fmla="*/ 0 w 8885735"/>
              <a:gd name="connsiteY0" fmla="*/ 0 h 6861490"/>
              <a:gd name="connsiteX1" fmla="*/ 6980 w 8885735"/>
              <a:gd name="connsiteY1" fmla="*/ 6861490 h 6861490"/>
              <a:gd name="connsiteX2" fmla="*/ 5702785 w 8885735"/>
              <a:gd name="connsiteY2" fmla="*/ 6847530 h 6861490"/>
              <a:gd name="connsiteX3" fmla="*/ 8885735 w 8885735"/>
              <a:gd name="connsiteY3" fmla="*/ 0 h 6861490"/>
              <a:gd name="connsiteX4" fmla="*/ 0 w 8885735"/>
              <a:gd name="connsiteY4" fmla="*/ 0 h 686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735" h="6861490">
                <a:moveTo>
                  <a:pt x="0" y="0"/>
                </a:moveTo>
                <a:cubicBezTo>
                  <a:pt x="2327" y="2287163"/>
                  <a:pt x="4653" y="4574327"/>
                  <a:pt x="6980" y="6861490"/>
                </a:cubicBezTo>
                <a:lnTo>
                  <a:pt x="5702785" y="6847530"/>
                </a:lnTo>
                <a:lnTo>
                  <a:pt x="8885735" y="0"/>
                </a:lnTo>
                <a:lnTo>
                  <a:pt x="0" y="0"/>
                </a:lnTo>
                <a:close/>
              </a:path>
            </a:pathLst>
          </a:custGeom>
          <a:solidFill>
            <a:srgbClr val="4C71B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1C4849C-C042-4EAA-B7EE-42E7C82FA377}"/>
              </a:ext>
            </a:extLst>
          </p:cNvPr>
          <p:cNvSpPr/>
          <p:nvPr userDrawn="1"/>
        </p:nvSpPr>
        <p:spPr>
          <a:xfrm>
            <a:off x="0" y="6875"/>
            <a:ext cx="7668000" cy="6858000"/>
          </a:xfrm>
          <a:custGeom>
            <a:avLst/>
            <a:gdLst>
              <a:gd name="connsiteX0" fmla="*/ 0 w 8076037"/>
              <a:gd name="connsiteY0" fmla="*/ 0 h 6868470"/>
              <a:gd name="connsiteX1" fmla="*/ 6980 w 8076037"/>
              <a:gd name="connsiteY1" fmla="*/ 6854510 h 6868470"/>
              <a:gd name="connsiteX2" fmla="*/ 4914027 w 8076037"/>
              <a:gd name="connsiteY2" fmla="*/ 6868470 h 6868470"/>
              <a:gd name="connsiteX3" fmla="*/ 8076037 w 8076037"/>
              <a:gd name="connsiteY3" fmla="*/ 0 h 6868470"/>
              <a:gd name="connsiteX4" fmla="*/ 0 w 8076037"/>
              <a:gd name="connsiteY4" fmla="*/ 0 h 686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037" h="6868470">
                <a:moveTo>
                  <a:pt x="0" y="0"/>
                </a:moveTo>
                <a:cubicBezTo>
                  <a:pt x="2327" y="2284837"/>
                  <a:pt x="4653" y="4569673"/>
                  <a:pt x="6980" y="6854510"/>
                </a:cubicBezTo>
                <a:lnTo>
                  <a:pt x="4914027" y="6868470"/>
                </a:lnTo>
                <a:lnTo>
                  <a:pt x="80760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59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E2BBCAD4-40B0-4FDD-8B06-29F87453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358" y="1857558"/>
            <a:ext cx="5914635" cy="646331"/>
          </a:xfrm>
        </p:spPr>
        <p:txBody>
          <a:bodyPr anchor="ctr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Text Box 21">
            <a:extLst>
              <a:ext uri="{FF2B5EF4-FFF2-40B4-BE49-F238E27FC236}">
                <a16:creationId xmlns:a16="http://schemas.microsoft.com/office/drawing/2014/main" id="{848F8FDC-F319-4C9B-969B-FF42AA3CE52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71358" y="6094188"/>
            <a:ext cx="309416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800" dirty="0">
                <a:solidFill>
                  <a:schemeClr val="bg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이 자료는 </a:t>
            </a:r>
            <a:r>
              <a:rPr lang="en-US" altLang="ko-KR" sz="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Elixirr</a:t>
            </a:r>
            <a:r>
              <a:rPr lang="ko-KR" altLang="en-US" sz="800" dirty="0">
                <a:solidFill>
                  <a:schemeClr val="bg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의 사전 서면 승인 없이 외부에 배포하기 위해 그 일부를 배포</a:t>
            </a:r>
            <a:r>
              <a:rPr lang="en-US" altLang="ko-KR" sz="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인용 또는 복제 할 수 없습니다</a:t>
            </a:r>
            <a:r>
              <a:rPr lang="en-US" altLang="ko-KR" sz="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© Copyright Elixirr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52FD1-DAA2-4160-9A37-75DCA416CF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3" y="229483"/>
            <a:ext cx="733507" cy="179441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ECA42A0B-F591-40FD-A376-561DB5C731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358" y="3572388"/>
            <a:ext cx="4825665" cy="1283587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lnSpc>
                <a:spcPct val="130000"/>
              </a:lnSpc>
              <a:defRPr lang="ko-KR" altLang="en-US"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78E19818-6A7E-498F-91A8-45891554FB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7090" y="2381596"/>
            <a:ext cx="3025833" cy="30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30137" y="1628554"/>
            <a:ext cx="8167006" cy="820737"/>
          </a:xfrm>
        </p:spPr>
        <p:txBody>
          <a:bodyPr anchor="ctr">
            <a:normAutofit/>
          </a:bodyPr>
          <a:lstStyle>
            <a:lvl1pPr algn="l"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0137" y="2746251"/>
            <a:ext cx="8167006" cy="2264661"/>
          </a:xfrm>
        </p:spPr>
        <p:txBody>
          <a:bodyPr vert="horz" lIns="91440" tIns="144000" rIns="91440" bIns="45720" rtlCol="0" anchor="t">
            <a:noAutofit/>
          </a:bodyPr>
          <a:lstStyle>
            <a:lvl1pPr>
              <a:lnSpc>
                <a:spcPct val="150000"/>
              </a:lnSpc>
              <a:defRPr lang="ko-KR" altLang="en-US" sz="180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7" name="Straight Connector 9"/>
          <p:cNvCxnSpPr/>
          <p:nvPr userDrawn="1"/>
        </p:nvCxnSpPr>
        <p:spPr>
          <a:xfrm>
            <a:off x="1302986" y="1531951"/>
            <a:ext cx="0" cy="35640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620E6F9-7E59-4E50-B0D1-269D80F6A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4" y="238538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7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FF04D-1F66-457B-B25A-8FFFDDF0E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5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63" r:id="rId7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FF04D-1F66-457B-B25A-8FFFDDF0E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6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FF04D-1F66-457B-B25A-8FFFDDF0E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7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6" r:id="rId6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github.com/pack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space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billing/managing-billing-for-github-codespaces/about-billing-for-github-codespaces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tings/billing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xirr-seungjoon/codespaces-jupyter-2core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ithubstatus.com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arn.microsoft.com/en-us/azure/networking/microsoft-global-network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codespaces-jupyter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de.visualstudio.com/docs/editor/vscode-web" TargetMode="External"/><Relationship Id="rId5" Type="http://schemas.openxmlformats.org/officeDocument/2006/relationships/hyperlink" Target="https://vscode.dev/" TargetMode="Externa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A6491C0-E7E6-CF8E-1476-060AFFD2D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데이터분석 코딩을 위한 개발환경 구성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EB14AF2-76DF-BD83-017B-B27259B628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  <a:r>
              <a:rPr lang="ko-KR" altLang="en-US" dirty="0"/>
              <a:t>으로 개발환경 구성하기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A3DBA1-AF9F-BEC4-D7DF-9523B0F09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0" y="2537921"/>
            <a:ext cx="4065332" cy="2906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CACB23-BE88-C714-A90B-D3769612D01A}"/>
              </a:ext>
            </a:extLst>
          </p:cNvPr>
          <p:cNvSpPr txBox="1"/>
          <p:nvPr/>
        </p:nvSpPr>
        <p:spPr>
          <a:xfrm>
            <a:off x="7974392" y="6538645"/>
            <a:ext cx="36003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800" dirty="0"/>
              <a:t>https://pixabay.com/vectors/website-development-setting-tool-6700615/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5588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09C2ED-ED24-F624-66CF-6F3DDD7AF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9601F4-A981-1303-1E21-A0D8BD48B957}"/>
              </a:ext>
            </a:extLst>
          </p:cNvPr>
          <p:cNvSpPr/>
          <p:nvPr/>
        </p:nvSpPr>
        <p:spPr bwMode="white">
          <a:xfrm>
            <a:off x="9315449" y="589597"/>
            <a:ext cx="635001" cy="2994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FD2B73-7305-EFCC-1C09-BCE69B135FD5}"/>
              </a:ext>
            </a:extLst>
          </p:cNvPr>
          <p:cNvSpPr/>
          <p:nvPr/>
        </p:nvSpPr>
        <p:spPr bwMode="white">
          <a:xfrm>
            <a:off x="1181099" y="227647"/>
            <a:ext cx="850901" cy="2994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4F098D-5218-64C0-969F-D469D7D66484}"/>
              </a:ext>
            </a:extLst>
          </p:cNvPr>
          <p:cNvSpPr/>
          <p:nvPr/>
        </p:nvSpPr>
        <p:spPr bwMode="white">
          <a:xfrm>
            <a:off x="7531099" y="5219700"/>
            <a:ext cx="4213225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https://github.com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로그인하면 나오는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오른쪽 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‘Sign up’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누른다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529A05-E5FE-E0A1-0903-53958FC9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39113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890442-7EB8-D1A7-293E-4D87DB1B7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35CAA8-CBB0-AC75-11FA-12CAF50C96A0}"/>
              </a:ext>
            </a:extLst>
          </p:cNvPr>
          <p:cNvSpPr/>
          <p:nvPr/>
        </p:nvSpPr>
        <p:spPr bwMode="white">
          <a:xfrm>
            <a:off x="6459734" y="1784032"/>
            <a:ext cx="4011415" cy="13655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스크롤 다운해서 나오는 화면에서 </a:t>
            </a:r>
            <a:r>
              <a:rPr lang="en-US" altLang="ko-KR" sz="1400" dirty="0">
                <a:solidFill>
                  <a:schemeClr val="tx1"/>
                </a:solidFill>
              </a:rPr>
              <a:t>GitHub Copilot</a:t>
            </a:r>
            <a:r>
              <a:rPr lang="ko-KR" altLang="en-US" sz="1400" dirty="0">
                <a:solidFill>
                  <a:schemeClr val="tx1"/>
                </a:solidFill>
              </a:rPr>
              <a:t>에 대한 잔여 무료 테스트 기간 및 그 이후 요금에 대한 정보를 아래와 같이 확인할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8BEE780-5E92-E030-EC28-78AA4D06B742}"/>
              </a:ext>
            </a:extLst>
          </p:cNvPr>
          <p:cNvSpPr/>
          <p:nvPr/>
        </p:nvSpPr>
        <p:spPr bwMode="white">
          <a:xfrm>
            <a:off x="3911600" y="3225482"/>
            <a:ext cx="3505200" cy="120681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420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E395EB-5933-2F11-3D27-C4FDA41DB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Git </a:t>
            </a:r>
            <a:r>
              <a:rPr lang="ko-KR" altLang="en-US" dirty="0"/>
              <a:t>사용법 기본</a:t>
            </a:r>
          </a:p>
        </p:txBody>
      </p:sp>
    </p:spTree>
    <p:extLst>
      <p:ext uri="{BB962C8B-B14F-4D97-AF65-F5344CB8AC3E}">
        <p14:creationId xmlns:p14="http://schemas.microsoft.com/office/powerpoint/2010/main" val="41554489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0022F-3B56-65E0-C148-F687B94E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과거 형상관리 도구와 </a:t>
            </a:r>
            <a:r>
              <a:rPr lang="en-US" altLang="ko-KR" dirty="0"/>
              <a:t>Git</a:t>
            </a:r>
            <a:r>
              <a:rPr lang="ko-KR" altLang="en-US" dirty="0"/>
              <a:t>의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299C0-2512-5BEE-D95F-73EACB2D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과거의 형상관리 도구가 서버에 모든 변경내용을 관리하는 반면</a:t>
            </a:r>
            <a:r>
              <a:rPr lang="en-US" altLang="ko-KR" dirty="0"/>
              <a:t>, Git</a:t>
            </a:r>
            <a:r>
              <a:rPr lang="ko-KR" altLang="en-US" dirty="0"/>
              <a:t>과 같은 분산형에서는 변경 내용이 각각의 로컬에서도 관리되므로 </a:t>
            </a:r>
            <a:r>
              <a:rPr lang="en-US" altLang="ko-KR" dirty="0"/>
              <a:t>Git </a:t>
            </a:r>
            <a:r>
              <a:rPr lang="ko-KR" altLang="en-US" dirty="0"/>
              <a:t>사용에서도 이점을 유의해야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E000F-8D5A-BA24-740C-E07CD14F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102</a:t>
            </a:fld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8AB954-6E65-D6B4-2A46-5BB0B28AFBA3}"/>
              </a:ext>
            </a:extLst>
          </p:cNvPr>
          <p:cNvGrpSpPr/>
          <p:nvPr/>
        </p:nvGrpSpPr>
        <p:grpSpPr>
          <a:xfrm>
            <a:off x="1068194" y="1889709"/>
            <a:ext cx="4547746" cy="440861"/>
            <a:chOff x="834568" y="1889709"/>
            <a:chExt cx="4017638" cy="440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15E49D-2441-E634-A2B4-3090594426EA}"/>
                </a:ext>
              </a:extLst>
            </p:cNvPr>
            <p:cNvSpPr txBox="1"/>
            <p:nvPr/>
          </p:nvSpPr>
          <p:spPr>
            <a:xfrm>
              <a:off x="834568" y="1889709"/>
              <a:ext cx="4017638" cy="39541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중앙 집중형 형상 관리 도구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D87DAB5-D876-AB53-0BBD-C29ECCFCE6F0}"/>
                </a:ext>
              </a:extLst>
            </p:cNvPr>
            <p:cNvCxnSpPr>
              <a:cxnSpLocks/>
            </p:cNvCxnSpPr>
            <p:nvPr/>
          </p:nvCxnSpPr>
          <p:spPr>
            <a:xfrm>
              <a:off x="834568" y="2330570"/>
              <a:ext cx="4017638" cy="0"/>
            </a:xfrm>
            <a:prstGeom prst="line">
              <a:avLst/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0EA256-8C1C-DE62-CA47-E69331B89157}"/>
              </a:ext>
            </a:extLst>
          </p:cNvPr>
          <p:cNvGrpSpPr/>
          <p:nvPr/>
        </p:nvGrpSpPr>
        <p:grpSpPr>
          <a:xfrm>
            <a:off x="6540554" y="1889709"/>
            <a:ext cx="4547746" cy="440861"/>
            <a:chOff x="834568" y="1889709"/>
            <a:chExt cx="4017638" cy="4408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4B7892-340C-B057-867C-BA525789A94D}"/>
                </a:ext>
              </a:extLst>
            </p:cNvPr>
            <p:cNvSpPr txBox="1"/>
            <p:nvPr/>
          </p:nvSpPr>
          <p:spPr>
            <a:xfrm>
              <a:off x="834568" y="1889709"/>
              <a:ext cx="4017638" cy="39541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분산형 형상 관리 도구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E1897D0-F309-8C77-507D-37B7045B0D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568" y="2330570"/>
              <a:ext cx="4017638" cy="0"/>
            </a:xfrm>
            <a:prstGeom prst="line">
              <a:avLst/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4747E1-C523-BF4B-7208-184412AE733A}"/>
              </a:ext>
            </a:extLst>
          </p:cNvPr>
          <p:cNvSpPr txBox="1"/>
          <p:nvPr/>
        </p:nvSpPr>
        <p:spPr>
          <a:xfrm>
            <a:off x="1068194" y="2485951"/>
            <a:ext cx="4547746" cy="269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전통적인 형상 관리 도구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로컬 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PC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와 중앙 서버와의 관계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로컬 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PC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에서 작업한 내용을 중앙 서버에 저장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보관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중앙 서버에 모든 정보가 집중되어 있으므로 이 서버를 관리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유지보수해야 함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단일 사이트에서 사용할 경우에는 큰 무리는 없으나 여러 사이트에서 공동 작업을 하는 경우 서버 관리의 어려움이 있음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06377-E47D-F199-7B5B-F1B1BEB4E707}"/>
              </a:ext>
            </a:extLst>
          </p:cNvPr>
          <p:cNvSpPr txBox="1"/>
          <p:nvPr/>
        </p:nvSpPr>
        <p:spPr>
          <a:xfrm>
            <a:off x="6540554" y="2485951"/>
            <a:ext cx="4547746" cy="302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오픈소스 생태계와 같이 여러 지역에서 작업이 진행되는 경우 단일 서버로 운영하는 것이 쉽지 않음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중앙 저장소를 여러 지역에 복제해서 사용하기도 함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각각의 로컬 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PC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를 로컬 저장소로 활용하여 작업한 내용들이 각각의 로컬에 저장되어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다른 작업자들과 공유할 수 있게 됨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작업 내용을 안전하게 보관하고 관리하기 위해서는 여전히 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PC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보다는 서버에 저장되어야 하며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이를 위해서 원격 저장소가 필요함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E6A339A-E3C3-7DE2-0E59-4538F66001F1}"/>
              </a:ext>
            </a:extLst>
          </p:cNvPr>
          <p:cNvGrpSpPr/>
          <p:nvPr/>
        </p:nvGrpSpPr>
        <p:grpSpPr>
          <a:xfrm>
            <a:off x="1324486" y="5417206"/>
            <a:ext cx="4030980" cy="1008322"/>
            <a:chOff x="807720" y="5340262"/>
            <a:chExt cx="5013960" cy="125420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EF83491-3C75-0C67-42BF-640BEBD8591F}"/>
                </a:ext>
              </a:extLst>
            </p:cNvPr>
            <p:cNvGrpSpPr/>
            <p:nvPr/>
          </p:nvGrpSpPr>
          <p:grpSpPr>
            <a:xfrm>
              <a:off x="1616037" y="5412735"/>
              <a:ext cx="3633391" cy="1017263"/>
              <a:chOff x="1448397" y="5340262"/>
              <a:chExt cx="3633391" cy="1017263"/>
            </a:xfrm>
          </p:grpSpPr>
          <p:pic>
            <p:nvPicPr>
              <p:cNvPr id="3074" name="Picture 2" descr="undefined">
                <a:extLst>
                  <a:ext uri="{FF2B5EF4-FFF2-40B4-BE49-F238E27FC236}">
                    <a16:creationId xmlns:a16="http://schemas.microsoft.com/office/drawing/2014/main" id="{2FD868DE-E6A5-FA49-CD45-CD3B2D2E8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3479" y="5508047"/>
                <a:ext cx="982121" cy="847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VS logo">
                <a:extLst>
                  <a:ext uri="{FF2B5EF4-FFF2-40B4-BE49-F238E27FC236}">
                    <a16:creationId xmlns:a16="http://schemas.microsoft.com/office/drawing/2014/main" id="{6045BFA4-F3A3-22F6-0D72-36F4D4E0F5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97" y="5340262"/>
                <a:ext cx="752775" cy="1017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ClearCase Review - Slant">
                <a:extLst>
                  <a:ext uri="{FF2B5EF4-FFF2-40B4-BE49-F238E27FC236}">
                    <a16:creationId xmlns:a16="http://schemas.microsoft.com/office/drawing/2014/main" id="{6BDD1886-A9AD-A824-2B1A-DDBFBDD48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7907" y="5456739"/>
                <a:ext cx="973881" cy="898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464B9D0-0521-A2AB-D079-19DCA8DE0153}"/>
                </a:ext>
              </a:extLst>
            </p:cNvPr>
            <p:cNvSpPr/>
            <p:nvPr/>
          </p:nvSpPr>
          <p:spPr>
            <a:xfrm>
              <a:off x="807720" y="5340262"/>
              <a:ext cx="5013960" cy="125420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80" name="Picture 8" descr="머큐리얼 - 위키백과, 우리 모두의 백과사전">
            <a:extLst>
              <a:ext uri="{FF2B5EF4-FFF2-40B4-BE49-F238E27FC236}">
                <a16:creationId xmlns:a16="http://schemas.microsoft.com/office/drawing/2014/main" id="{E909BEE0-2349-ED89-434A-995F87BB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603" y="5569740"/>
            <a:ext cx="593614" cy="7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1CEF14-28D5-D130-444C-7BBC579C8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916" y="5727173"/>
            <a:ext cx="972080" cy="4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756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25ADE-53CB-0471-80C9-387E4B6F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의 기본 작업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1AFB8-0D4B-79E6-6199-E7D0142A2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으로 형상관리를 하는 경우 진행되는 기본적인 작업 흐름은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160AE-425B-150E-CCF3-0310206E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103</a:t>
            </a:fld>
            <a:endParaRPr lang="en-US" altLang="ko-KR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5066B2-E3BB-336A-B0B2-41FC96238FA2}"/>
              </a:ext>
            </a:extLst>
          </p:cNvPr>
          <p:cNvGrpSpPr/>
          <p:nvPr/>
        </p:nvGrpSpPr>
        <p:grpSpPr>
          <a:xfrm>
            <a:off x="541737" y="2117726"/>
            <a:ext cx="11138995" cy="3085695"/>
            <a:chOff x="443181" y="2234411"/>
            <a:chExt cx="11138995" cy="308569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78529C-C4AC-8DFE-645C-CC62962F9272}"/>
                </a:ext>
              </a:extLst>
            </p:cNvPr>
            <p:cNvSpPr/>
            <p:nvPr/>
          </p:nvSpPr>
          <p:spPr>
            <a:xfrm>
              <a:off x="443181" y="2964561"/>
              <a:ext cx="11138995" cy="4644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267B2B6-890B-A7BB-4A66-D02AF511C575}"/>
                </a:ext>
              </a:extLst>
            </p:cNvPr>
            <p:cNvGrpSpPr/>
            <p:nvPr/>
          </p:nvGrpSpPr>
          <p:grpSpPr>
            <a:xfrm>
              <a:off x="443181" y="2234411"/>
              <a:ext cx="11017299" cy="676275"/>
              <a:chOff x="443181" y="2234411"/>
              <a:chExt cx="11017299" cy="676275"/>
            </a:xfrm>
          </p:grpSpPr>
          <p:sp>
            <p:nvSpPr>
              <p:cNvPr id="6" name="화살표: 오각형 5">
                <a:extLst>
                  <a:ext uri="{FF2B5EF4-FFF2-40B4-BE49-F238E27FC236}">
                    <a16:creationId xmlns:a16="http://schemas.microsoft.com/office/drawing/2014/main" id="{1CD1B443-3017-A670-1FF8-EEEE6D2121EF}"/>
                  </a:ext>
                </a:extLst>
              </p:cNvPr>
              <p:cNvSpPr/>
              <p:nvPr/>
            </p:nvSpPr>
            <p:spPr bwMode="auto">
              <a:xfrm>
                <a:off x="443181" y="2234411"/>
                <a:ext cx="1995871" cy="676275"/>
              </a:xfrm>
              <a:prstGeom prst="homePlate">
                <a:avLst>
                  <a:gd name="adj" fmla="val 3241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b="1" dirty="0">
                    <a:solidFill>
                      <a:srgbClr val="002060">
                        <a:lumMod val="75000"/>
                        <a:lumOff val="25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Git</a:t>
                </a:r>
                <a:r>
                  <a:rPr lang="ko-KR" altLang="en-US" sz="1400" b="1" dirty="0">
                    <a:solidFill>
                      <a:srgbClr val="002060">
                        <a:lumMod val="75000"/>
                        <a:lumOff val="25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환경 구성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화살표: 오각형 6">
                <a:extLst>
                  <a:ext uri="{FF2B5EF4-FFF2-40B4-BE49-F238E27FC236}">
                    <a16:creationId xmlns:a16="http://schemas.microsoft.com/office/drawing/2014/main" id="{737700EB-9D09-9970-7320-C88B0B28A364}"/>
                  </a:ext>
                </a:extLst>
              </p:cNvPr>
              <p:cNvSpPr/>
              <p:nvPr/>
            </p:nvSpPr>
            <p:spPr bwMode="auto">
              <a:xfrm>
                <a:off x="2707446" y="2234411"/>
                <a:ext cx="1984154" cy="676275"/>
              </a:xfrm>
              <a:prstGeom prst="homePlate">
                <a:avLst>
                  <a:gd name="adj" fmla="val 3241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파일 생성</a:t>
                </a:r>
              </a:p>
            </p:txBody>
          </p:sp>
          <p:sp>
            <p:nvSpPr>
              <p:cNvPr id="9" name="화살표: 오각형 8">
                <a:extLst>
                  <a:ext uri="{FF2B5EF4-FFF2-40B4-BE49-F238E27FC236}">
                    <a16:creationId xmlns:a16="http://schemas.microsoft.com/office/drawing/2014/main" id="{DF6C5DD1-0A2F-5F0F-CC1A-7B4C7BB7D443}"/>
                  </a:ext>
                </a:extLst>
              </p:cNvPr>
              <p:cNvSpPr/>
              <p:nvPr/>
            </p:nvSpPr>
            <p:spPr bwMode="auto">
              <a:xfrm>
                <a:off x="4963738" y="2234411"/>
                <a:ext cx="1984155" cy="676275"/>
              </a:xfrm>
              <a:prstGeom prst="homePlate">
                <a:avLst>
                  <a:gd name="adj" fmla="val 3241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Git</a:t>
                </a:r>
                <a:r>
                  <a:rPr lang="ko-KR" altLang="en-US" sz="1400" b="1" dirty="0">
                    <a:solidFill>
                      <a:srgbClr val="002060">
                        <a:lumMod val="75000"/>
                        <a:lumOff val="25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추적목록에 등록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화살표: 오각형 10">
                <a:extLst>
                  <a:ext uri="{FF2B5EF4-FFF2-40B4-BE49-F238E27FC236}">
                    <a16:creationId xmlns:a16="http://schemas.microsoft.com/office/drawing/2014/main" id="{AF50A168-8CFA-5A0A-7AB6-0654DAA54CA1}"/>
                  </a:ext>
                </a:extLst>
              </p:cNvPr>
              <p:cNvSpPr/>
              <p:nvPr/>
            </p:nvSpPr>
            <p:spPr bwMode="auto">
              <a:xfrm>
                <a:off x="7220032" y="2234411"/>
                <a:ext cx="1984155" cy="676275"/>
              </a:xfrm>
              <a:prstGeom prst="homePlate">
                <a:avLst>
                  <a:gd name="adj" fmla="val 3241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로컬 저장소에 등록</a:t>
                </a:r>
              </a:p>
            </p:txBody>
          </p:sp>
          <p:sp>
            <p:nvSpPr>
              <p:cNvPr id="18" name="화살표: 오각형 17">
                <a:extLst>
                  <a:ext uri="{FF2B5EF4-FFF2-40B4-BE49-F238E27FC236}">
                    <a16:creationId xmlns:a16="http://schemas.microsoft.com/office/drawing/2014/main" id="{F3F9FFCC-F77F-AA06-D509-D0E205F06020}"/>
                  </a:ext>
                </a:extLst>
              </p:cNvPr>
              <p:cNvSpPr/>
              <p:nvPr/>
            </p:nvSpPr>
            <p:spPr bwMode="auto">
              <a:xfrm>
                <a:off x="9476326" y="2234411"/>
                <a:ext cx="1984154" cy="676275"/>
              </a:xfrm>
              <a:prstGeom prst="homePlate">
                <a:avLst>
                  <a:gd name="adj" fmla="val 3241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원격 저장소에 등록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411DBCB-4414-6AC8-AFCF-15871B05DA9E}"/>
                </a:ext>
              </a:extLst>
            </p:cNvPr>
            <p:cNvGrpSpPr/>
            <p:nvPr/>
          </p:nvGrpSpPr>
          <p:grpSpPr>
            <a:xfrm>
              <a:off x="443181" y="3597903"/>
              <a:ext cx="11138995" cy="1722203"/>
              <a:chOff x="443181" y="3048380"/>
              <a:chExt cx="11138995" cy="1722203"/>
            </a:xfrm>
          </p:grpSpPr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739B08EB-3876-809F-BF24-D0E6789B8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181" y="3048380"/>
                <a:ext cx="2109836" cy="1722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dirty="0"/>
                  <a:t>내 </a:t>
                </a:r>
                <a:r>
                  <a:rPr lang="en-US" altLang="ko-KR" sz="1200" dirty="0"/>
                  <a:t>PC</a:t>
                </a:r>
                <a:r>
                  <a:rPr lang="ko-KR" altLang="en-US" sz="1200" dirty="0"/>
                  <a:t>에 </a:t>
                </a:r>
                <a:r>
                  <a:rPr lang="en-US" altLang="ko-KR" sz="1200" dirty="0"/>
                  <a:t>Git</a:t>
                </a:r>
                <a:r>
                  <a:rPr lang="ko-KR" altLang="en-US" sz="1200" dirty="0"/>
                  <a:t>을 사용할 환경을 구성</a:t>
                </a:r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Git client </a:t>
                </a:r>
                <a:r>
                  <a:rPr lang="ko-KR" altLang="en-US" sz="1200" dirty="0"/>
                  <a:t>설치</a:t>
                </a:r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Git </a:t>
                </a:r>
                <a:r>
                  <a:rPr lang="ko-KR" altLang="en-US" sz="1200" dirty="0"/>
                  <a:t>작업 영역 지정</a:t>
                </a:r>
              </a:p>
            </p:txBody>
          </p:sp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84E67D19-C30B-2447-937D-062E110A2F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0471" y="3048380"/>
                <a:ext cx="2109836" cy="1722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작업 영역에 파일 생성</a:t>
                </a:r>
                <a:endParaRPr lang="en-US" altLang="ko-KR" sz="1200" dirty="0">
                  <a:solidFill>
                    <a:srgbClr val="002060">
                      <a:lumMod val="90000"/>
                      <a:lumOff val="10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Git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에서 작업 영역을 </a:t>
                </a:r>
                <a:r>
                  <a:rPr lang="ko-KR" altLang="en-US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모니터링해서 새로 생성된 파일을 인지</a:t>
                </a:r>
                <a:endParaRPr lang="en-US" altLang="ko-KR" sz="1200" dirty="0">
                  <a:solidFill>
                    <a:srgbClr val="002060">
                      <a:lumMod val="90000"/>
                      <a:lumOff val="10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Git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에서 관리하는 목록에 등록하도록 요구</a:t>
                </a:r>
              </a:p>
            </p:txBody>
          </p:sp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C43C5DF2-BFA0-7CEB-7AE9-CEF3631F74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61" y="3048380"/>
                <a:ext cx="2109836" cy="1722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Git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의 추적목록에 등록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(staging)</a:t>
                </a:r>
              </a:p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아직 로컬 저장소에 등록되지는 않은 상태이므로 버전 관리에는 포함되지 않음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BFFC145-2E0E-18F8-3A79-C0FC057907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5051" y="3048380"/>
                <a:ext cx="2109836" cy="1722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Git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lang="ko-KR" altLang="en-US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로컬 저장소 </a:t>
                </a:r>
                <a:r>
                  <a:rPr lang="en-US" altLang="ko-KR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(local repository)</a:t>
                </a:r>
                <a:r>
                  <a:rPr lang="ko-KR" altLang="en-US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에 등록됨</a:t>
                </a:r>
                <a:r>
                  <a:rPr lang="en-US" altLang="ko-KR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764CD25C-406C-4939-8601-586EBE811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2340" y="3048380"/>
                <a:ext cx="2109836" cy="1722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원격 저장소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(remote repository)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에 등록됨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내가 작성한 코드를 다른 사람들과 공유하고 협업할 수 있음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AF45716-B824-524E-D034-18CB86056319}"/>
                </a:ext>
              </a:extLst>
            </p:cNvPr>
            <p:cNvGrpSpPr/>
            <p:nvPr/>
          </p:nvGrpSpPr>
          <p:grpSpPr>
            <a:xfrm>
              <a:off x="443181" y="2964561"/>
              <a:ext cx="11138995" cy="464440"/>
              <a:chOff x="443181" y="5121021"/>
              <a:chExt cx="11138995" cy="464440"/>
            </a:xfrm>
          </p:grpSpPr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EB51A7AA-56C8-968B-E92F-2D14068FA8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181" y="5121021"/>
                <a:ext cx="2109836" cy="4644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git config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git </a:t>
                </a:r>
                <a:r>
                  <a:rPr lang="en-US" altLang="ko-KR" sz="1200" dirty="0" err="1"/>
                  <a:t>init</a:t>
                </a:r>
                <a:endParaRPr lang="ko-KR" altLang="en-US" sz="1200" dirty="0"/>
              </a:p>
            </p:txBody>
          </p:sp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DC0A502F-CC63-2F42-87AA-11F135FB95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0471" y="5121021"/>
                <a:ext cx="2109836" cy="4644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ko-KR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g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it status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BBB8FCFF-2A01-E4A4-D23C-3398776AD7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61" y="5121021"/>
                <a:ext cx="2109836" cy="4644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git add</a:t>
                </a:r>
              </a:p>
            </p:txBody>
          </p:sp>
          <p:sp>
            <p:nvSpPr>
              <p:cNvPr id="24" name="내용 개체 틀 2">
                <a:extLst>
                  <a:ext uri="{FF2B5EF4-FFF2-40B4-BE49-F238E27FC236}">
                    <a16:creationId xmlns:a16="http://schemas.microsoft.com/office/drawing/2014/main" id="{A6A14CF8-B87C-9BEA-73A4-EEC5F674B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5051" y="5121021"/>
                <a:ext cx="2109836" cy="4644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1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ko-KR" sz="12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g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it commit</a:t>
                </a:r>
              </a:p>
            </p:txBody>
          </p:sp>
          <p:sp>
            <p:nvSpPr>
              <p:cNvPr id="25" name="내용 개체 틀 2">
                <a:extLst>
                  <a:ext uri="{FF2B5EF4-FFF2-40B4-BE49-F238E27FC236}">
                    <a16:creationId xmlns:a16="http://schemas.microsoft.com/office/drawing/2014/main" id="{518E0850-F416-130B-37C4-303E9E62A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2340" y="5121021"/>
                <a:ext cx="2109836" cy="4644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dirty="0"/>
                  <a:t>git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push – </a:t>
                </a:r>
                <a:r>
                  <a:rPr lang="ko-KR" altLang="en-US" dirty="0"/>
                  <a:t>올리기</a:t>
                </a:r>
                <a:endParaRPr lang="en-US" altLang="ko-KR" dirty="0"/>
              </a:p>
              <a:p>
                <a:r>
                  <a:rPr lang="en-US" altLang="ko-KR" dirty="0"/>
                  <a:t>git pull / fetch - </a:t>
                </a:r>
                <a:r>
                  <a:rPr lang="ko-KR" altLang="en-US" dirty="0"/>
                  <a:t>받기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7881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E395EB-5933-2F11-3D27-C4FDA41DB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달 암석 이미지를 분류하는 </a:t>
            </a:r>
            <a:r>
              <a:rPr lang="en-US" altLang="ko-KR" dirty="0"/>
              <a:t>CNN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01301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FDB87A7-75E2-10AD-CABB-116EB9A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Codespaces</a:t>
            </a:r>
            <a:r>
              <a:rPr lang="en-US" altLang="ko-KR" dirty="0"/>
              <a:t> </a:t>
            </a:r>
            <a:r>
              <a:rPr lang="ko-KR" altLang="en-US" dirty="0"/>
              <a:t>시작하기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D12F9A-CEC1-8752-D456-03C63BE8A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https://github.com/codespaces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AE0E6B-8135-AFB2-A7EE-6FFEF3269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21" b="62719"/>
          <a:stretch/>
        </p:blipFill>
        <p:spPr>
          <a:xfrm>
            <a:off x="923277" y="1828786"/>
            <a:ext cx="4101484" cy="409258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6CBD603-E7CD-4F8E-2F27-0250F44C19E8}"/>
              </a:ext>
            </a:extLst>
          </p:cNvPr>
          <p:cNvSpPr/>
          <p:nvPr/>
        </p:nvSpPr>
        <p:spPr bwMode="white">
          <a:xfrm>
            <a:off x="1235060" y="5240050"/>
            <a:ext cx="1241440" cy="29873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E1696A-111B-0965-5995-3C3098642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521" b="44725"/>
          <a:stretch/>
        </p:blipFill>
        <p:spPr>
          <a:xfrm>
            <a:off x="5701911" y="1426522"/>
            <a:ext cx="5897965" cy="4494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FB5FC9B-9BD4-AB6B-9C4B-51FE1E4AFB61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476500" y="3673945"/>
            <a:ext cx="3225411" cy="1715474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243763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CB97B-C748-B9A5-6DF0-643221E4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다운로드 받기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5BD055-5607-AA3E-726D-21E423B2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 드라이브에서 다운로드 받기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DB70A-3B0A-9640-ED09-4D10DD8A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106</a:t>
            </a:fld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EA399-E65F-F93C-A377-45F3C44DF5F1}"/>
              </a:ext>
            </a:extLst>
          </p:cNvPr>
          <p:cNvSpPr txBox="1"/>
          <p:nvPr/>
        </p:nvSpPr>
        <p:spPr>
          <a:xfrm>
            <a:off x="1111927" y="2239154"/>
            <a:ext cx="901749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dirty="0"/>
              <a:t>https://drive.google.com/drive/folders/1bIAyXb8nPWWkRAly-6uT0h8hKq8VAb57</a:t>
            </a:r>
          </a:p>
          <a:p>
            <a:endParaRPr lang="en-US" altLang="ko-KR" dirty="0"/>
          </a:p>
          <a:p>
            <a:r>
              <a:rPr lang="ko-KR" altLang="en-US" dirty="0"/>
              <a:t>'0918 실습'</a:t>
            </a:r>
          </a:p>
          <a:p>
            <a:r>
              <a:rPr lang="ko-KR" altLang="en-US" dirty="0" err="1"/>
              <a:t>or</a:t>
            </a:r>
            <a:endParaRPr lang="ko-KR" altLang="en-US" dirty="0"/>
          </a:p>
          <a:p>
            <a:r>
              <a:rPr lang="ko-KR" altLang="en-US" dirty="0"/>
              <a:t>'0919 실습'</a:t>
            </a:r>
          </a:p>
          <a:p>
            <a:endParaRPr lang="ko-KR" altLang="en-US" dirty="0"/>
          </a:p>
          <a:p>
            <a:r>
              <a:rPr lang="ko-KR" altLang="en-US" dirty="0" err="1"/>
              <a:t>암석식별머신</a:t>
            </a:r>
            <a:r>
              <a:rPr lang="ko-KR" altLang="en-US" dirty="0"/>
              <a:t> 폴더 밑에 있는 '</a:t>
            </a:r>
            <a:r>
              <a:rPr lang="ko-KR" altLang="en-US" dirty="0" err="1"/>
              <a:t>고지대암석'과</a:t>
            </a:r>
            <a:r>
              <a:rPr lang="ko-KR" altLang="en-US" dirty="0"/>
              <a:t> '현무암' 폴더를 가져오기</a:t>
            </a:r>
          </a:p>
        </p:txBody>
      </p:sp>
    </p:spTree>
    <p:extLst>
      <p:ext uri="{BB962C8B-B14F-4D97-AF65-F5344CB8AC3E}">
        <p14:creationId xmlns:p14="http://schemas.microsoft.com/office/powerpoint/2010/main" val="26169817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C0A0-300E-492E-BD95-966A76E7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Basalt</a:t>
            </a:r>
            <a:r>
              <a:rPr lang="ko-KR" altLang="en-US" dirty="0"/>
              <a:t>와</a:t>
            </a:r>
            <a:r>
              <a:rPr lang="en-US" altLang="ko-KR" dirty="0"/>
              <a:t> Highland </a:t>
            </a:r>
            <a:r>
              <a:rPr lang="ko-KR" altLang="en-US" dirty="0"/>
              <a:t>폴더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3FBD1-202B-6E5A-E760-F24459F75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25BBC6-0C07-9CF4-92F4-32294FCA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107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B1887-11E3-4C7D-8CFE-BC33A1053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087" b="51990"/>
          <a:stretch/>
        </p:blipFill>
        <p:spPr>
          <a:xfrm>
            <a:off x="701183" y="1581281"/>
            <a:ext cx="5394817" cy="441114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B63F11-1CB9-A4A7-F329-B8FC993FB8C4}"/>
              </a:ext>
            </a:extLst>
          </p:cNvPr>
          <p:cNvSpPr/>
          <p:nvPr/>
        </p:nvSpPr>
        <p:spPr bwMode="white">
          <a:xfrm>
            <a:off x="2025172" y="2958488"/>
            <a:ext cx="1251427" cy="232387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909DE8-F453-8461-BB16-F7AF225B099B}"/>
              </a:ext>
            </a:extLst>
          </p:cNvPr>
          <p:cNvSpPr/>
          <p:nvPr/>
        </p:nvSpPr>
        <p:spPr bwMode="white">
          <a:xfrm>
            <a:off x="5010731" y="1347447"/>
            <a:ext cx="5733469" cy="1611041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왼쪽 화면에서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‘data’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폴더를 선택하고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마우스 오른쪽 버튼을 클릭하여 나오는 메뉴에서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새 폴더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srgbClr val="002060"/>
                </a:solidFill>
                <a:latin typeface="맑은 고딕" panose="020F0502020204030204"/>
                <a:ea typeface="맑은 고딕" panose="020B0503020000020004" pitchFamily="50" charset="-127"/>
              </a:rPr>
              <a:t>입력박스가</a:t>
            </a:r>
            <a:r>
              <a:rPr lang="en-US" altLang="ko-KR" sz="1400" dirty="0">
                <a:solidFill>
                  <a:srgbClr val="00206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맑은 고딕" panose="020F0502020204030204"/>
                <a:ea typeface="맑은 고딕" panose="020B0503020000020004" pitchFamily="50" charset="-127"/>
              </a:rPr>
              <a:t>나오면</a:t>
            </a:r>
            <a:r>
              <a:rPr lang="en-US" altLang="ko-KR" sz="1400" dirty="0">
                <a:solidFill>
                  <a:srgbClr val="002060"/>
                </a:solidFill>
                <a:latin typeface="맑은 고딕" panose="020F0502020204030204"/>
                <a:ea typeface="맑은 고딕" panose="020B0503020000020004" pitchFamily="50" charset="-127"/>
              </a:rPr>
              <a:t> ‘Basalt’ </a:t>
            </a:r>
            <a:r>
              <a:rPr lang="ko-KR" altLang="en-US" sz="1400" dirty="0">
                <a:solidFill>
                  <a:srgbClr val="002060"/>
                </a:solidFill>
                <a:latin typeface="맑은 고딕" panose="020F0502020204030204"/>
                <a:ea typeface="맑은 고딕" panose="020B0503020000020004" pitchFamily="50" charset="-127"/>
              </a:rPr>
              <a:t>입력하고 </a:t>
            </a:r>
            <a:r>
              <a:rPr lang="en-US" altLang="ko-KR" sz="1400" dirty="0">
                <a:solidFill>
                  <a:srgbClr val="002060"/>
                </a:solidFill>
                <a:latin typeface="맑은 고딕" panose="020F0502020204030204"/>
                <a:ea typeface="맑은 고딕" panose="020B0503020000020004" pitchFamily="50" charset="-127"/>
              </a:rPr>
              <a:t>Enter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dirty="0">
                <a:solidFill>
                  <a:srgbClr val="002060"/>
                </a:solidFill>
                <a:latin typeface="맑은 고딕" panose="020F0502020204030204"/>
                <a:ea typeface="맑은 고딕" panose="020B0503020000020004" pitchFamily="50" charset="-127"/>
              </a:rPr>
              <a:t>‘Highland’ </a:t>
            </a:r>
            <a:r>
              <a:rPr lang="ko-KR" altLang="en-US" sz="1400" dirty="0">
                <a:solidFill>
                  <a:srgbClr val="002060"/>
                </a:solidFill>
                <a:latin typeface="맑은 고딕" panose="020F0502020204030204"/>
                <a:ea typeface="맑은 고딕" panose="020B0503020000020004" pitchFamily="50" charset="-127"/>
              </a:rPr>
              <a:t>폴더도 동일하게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2789C3-23A5-884B-2444-85D23CF2B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57" b="63000"/>
          <a:stretch/>
        </p:blipFill>
        <p:spPr>
          <a:xfrm>
            <a:off x="5223892" y="3190875"/>
            <a:ext cx="4199604" cy="341119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0A19875-45F0-2111-FC65-F36C95766907}"/>
              </a:ext>
            </a:extLst>
          </p:cNvPr>
          <p:cNvSpPr/>
          <p:nvPr/>
        </p:nvSpPr>
        <p:spPr bwMode="white">
          <a:xfrm>
            <a:off x="5635147" y="4434840"/>
            <a:ext cx="2146778" cy="2138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AA49389-B286-2581-CF03-F05D14D0C70F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276599" y="3074682"/>
            <a:ext cx="2358548" cy="1467063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D600C11-D921-6DBF-264C-033F70705B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003" b="64611"/>
          <a:stretch/>
        </p:blipFill>
        <p:spPr>
          <a:xfrm>
            <a:off x="8043294" y="3190875"/>
            <a:ext cx="3735996" cy="326266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2816E7A-8E29-B811-7C86-2BAFD9B8D192}"/>
              </a:ext>
            </a:extLst>
          </p:cNvPr>
          <p:cNvSpPr/>
          <p:nvPr/>
        </p:nvSpPr>
        <p:spPr bwMode="white">
          <a:xfrm>
            <a:off x="8471931" y="4435289"/>
            <a:ext cx="2057957" cy="365125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37B37CF-ED76-6A2C-F189-A88237E8C08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7781925" y="4541745"/>
            <a:ext cx="690006" cy="7610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9365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02BA1-E04F-8173-DF92-447D058C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Basalt</a:t>
            </a:r>
            <a:r>
              <a:rPr lang="ko-KR" altLang="en-US" dirty="0"/>
              <a:t>와 </a:t>
            </a:r>
            <a:r>
              <a:rPr lang="en-US" altLang="ko-KR" dirty="0"/>
              <a:t>Highland </a:t>
            </a:r>
            <a:r>
              <a:rPr lang="ko-KR" altLang="en-US" dirty="0"/>
              <a:t>이미지를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2A3C7-E939-A64D-B289-F620BDF18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 받은 데이터 폴더 중 </a:t>
            </a:r>
            <a:r>
              <a:rPr lang="en-US" altLang="ko-KR" dirty="0"/>
              <a:t>‘Basalt’</a:t>
            </a:r>
            <a:r>
              <a:rPr lang="ko-KR" altLang="en-US" dirty="0"/>
              <a:t>를 열고</a:t>
            </a:r>
            <a:r>
              <a:rPr lang="en-US" altLang="ko-KR" dirty="0"/>
              <a:t>, ‘Ctrl + A’</a:t>
            </a:r>
            <a:r>
              <a:rPr lang="ko-KR" altLang="en-US" dirty="0"/>
              <a:t>로 모두 선택한 후에</a:t>
            </a:r>
            <a:r>
              <a:rPr lang="en-US" altLang="ko-KR" dirty="0"/>
              <a:t>, drag and drop</a:t>
            </a:r>
            <a:r>
              <a:rPr lang="ko-KR" altLang="en-US" dirty="0"/>
              <a:t>으로 데이터를 로딩</a:t>
            </a:r>
            <a:r>
              <a:rPr lang="en-US" altLang="ko-KR" dirty="0"/>
              <a:t>. </a:t>
            </a:r>
            <a:r>
              <a:rPr lang="ko-KR" altLang="en-US" dirty="0"/>
              <a:t>동일한 방법으로 </a:t>
            </a:r>
            <a:r>
              <a:rPr lang="en-US" altLang="ko-KR" dirty="0"/>
              <a:t>Highland</a:t>
            </a:r>
            <a:r>
              <a:rPr lang="ko-KR" altLang="en-US" dirty="0"/>
              <a:t>에도 적용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D18A9-0E3E-88B5-7A37-F3A205AF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108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63535E-200A-65C6-3C7E-DC21CA91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714" y="2659932"/>
            <a:ext cx="6009247" cy="36212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C485F7-E459-1F8F-809C-193B049FB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03" b="64611"/>
          <a:stretch/>
        </p:blipFill>
        <p:spPr>
          <a:xfrm>
            <a:off x="556173" y="1940755"/>
            <a:ext cx="3735996" cy="326266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2C8F674-6826-515A-D9E4-424D2DDB7F3E}"/>
              </a:ext>
            </a:extLst>
          </p:cNvPr>
          <p:cNvSpPr/>
          <p:nvPr/>
        </p:nvSpPr>
        <p:spPr bwMode="white">
          <a:xfrm>
            <a:off x="5813705" y="3337004"/>
            <a:ext cx="1847850" cy="232387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83A84A-812D-A4BF-690D-3BB9B740D71A}"/>
              </a:ext>
            </a:extLst>
          </p:cNvPr>
          <p:cNvSpPr/>
          <p:nvPr/>
        </p:nvSpPr>
        <p:spPr bwMode="white">
          <a:xfrm>
            <a:off x="1114406" y="3156988"/>
            <a:ext cx="1856086" cy="257175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87F0A4E-5F3F-86A5-CC2E-2FF978C58A2A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>
            <a:off x="2970493" y="3285576"/>
            <a:ext cx="2843213" cy="16762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9FF89E-3023-F13B-0198-0987147FB15D}"/>
              </a:ext>
            </a:extLst>
          </p:cNvPr>
          <p:cNvSpPr txBox="1"/>
          <p:nvPr/>
        </p:nvSpPr>
        <p:spPr>
          <a:xfrm>
            <a:off x="3305190" y="2851950"/>
            <a:ext cx="15452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dirty="0"/>
              <a:t>Drag &amp; drop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4892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8A5C5-7B75-871C-DCC6-1533D681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에 감지된 파일들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B1EA5-8542-C14C-2977-71A284BC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Codespaces</a:t>
            </a:r>
            <a:r>
              <a:rPr lang="ko-KR" altLang="en-US" dirty="0"/>
              <a:t>에 적용된 </a:t>
            </a:r>
            <a:r>
              <a:rPr lang="en-US" altLang="ko-KR" dirty="0"/>
              <a:t>Git</a:t>
            </a:r>
            <a:r>
              <a:rPr lang="ko-KR" altLang="en-US" dirty="0"/>
              <a:t>에서 해당 폴더를 모니터링하다가 새로운 파일이 추가되었음을 감지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1CE71-9C02-4628-E121-C752161C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109</a:t>
            </a:fld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F55A52-9EEA-1BF1-129E-F7BA76BF8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39" b="62667"/>
          <a:stretch/>
        </p:blipFill>
        <p:spPr>
          <a:xfrm>
            <a:off x="443181" y="1944595"/>
            <a:ext cx="4888791" cy="344189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5B06C8-7D60-AF84-63F1-0112C5D29D6C}"/>
              </a:ext>
            </a:extLst>
          </p:cNvPr>
          <p:cNvSpPr/>
          <p:nvPr/>
        </p:nvSpPr>
        <p:spPr bwMode="white">
          <a:xfrm>
            <a:off x="443181" y="3169136"/>
            <a:ext cx="363643" cy="38088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48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8BF633-BAA8-8A22-A9AC-E7AFC92D1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4A33C6-551B-55F2-7251-25A325243D1A}"/>
              </a:ext>
            </a:extLst>
          </p:cNvPr>
          <p:cNvSpPr/>
          <p:nvPr/>
        </p:nvSpPr>
        <p:spPr bwMode="white">
          <a:xfrm>
            <a:off x="7531099" y="5219700"/>
            <a:ext cx="4213225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로그인에 필요한 이메일 주소를 입력한다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94E75F-04F6-2BE0-C46E-75239281188F}"/>
              </a:ext>
            </a:extLst>
          </p:cNvPr>
          <p:cNvSpPr/>
          <p:nvPr/>
        </p:nvSpPr>
        <p:spPr bwMode="white">
          <a:xfrm>
            <a:off x="4146550" y="2095501"/>
            <a:ext cx="3625849" cy="42545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E95BC1-9D31-00EE-9C8F-AB58D228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47490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B9E6E-1422-E4DF-695C-EB6C299B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실습용 코드 다운로드 받기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BB0A9-F038-8881-5937-F9B8FAEF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 드라이브에서 다운로드 받기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AE3FD0-BF10-7B5C-B224-DEBE7A3D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110</a:t>
            </a:fld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2FF70-F0D8-8ACB-3DB6-50A729621537}"/>
              </a:ext>
            </a:extLst>
          </p:cNvPr>
          <p:cNvSpPr txBox="1"/>
          <p:nvPr/>
        </p:nvSpPr>
        <p:spPr>
          <a:xfrm>
            <a:off x="1111927" y="2239154"/>
            <a:ext cx="901749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dirty="0"/>
              <a:t>https://drive.google.com/drive/folders/1bIAyXb8nPWWkRAly-6uT0h8hKq8VAb57</a:t>
            </a:r>
          </a:p>
          <a:p>
            <a:endParaRPr lang="en-US" altLang="ko-KR" dirty="0"/>
          </a:p>
          <a:p>
            <a:r>
              <a:rPr lang="ko-KR" altLang="en-US" dirty="0"/>
              <a:t>'0918 실습'</a:t>
            </a:r>
          </a:p>
          <a:p>
            <a:r>
              <a:rPr lang="ko-KR" altLang="en-US" dirty="0" err="1"/>
              <a:t>or</a:t>
            </a:r>
            <a:endParaRPr lang="ko-KR" altLang="en-US" dirty="0"/>
          </a:p>
          <a:p>
            <a:r>
              <a:rPr lang="ko-KR" altLang="en-US" dirty="0"/>
              <a:t>'0919 실습'</a:t>
            </a:r>
          </a:p>
          <a:p>
            <a:endParaRPr lang="ko-KR" altLang="en-US" dirty="0"/>
          </a:p>
          <a:p>
            <a:r>
              <a:rPr lang="ko-KR" altLang="en-US" dirty="0" err="1"/>
              <a:t>파이썬코드</a:t>
            </a:r>
            <a:r>
              <a:rPr lang="ko-KR" altLang="en-US" dirty="0"/>
              <a:t> 폴더 밑에 있는 </a:t>
            </a:r>
            <a:r>
              <a:rPr lang="en-US" altLang="ko-KR" dirty="0" err="1"/>
              <a:t>ClassifySpaceRockCode.ipynb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8742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3369C-8CF5-0D05-13FD-02440839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실습용 코드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6C3DA-98BF-1291-DC38-1A52733C1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ClassifySpaceRockCode.ipynb</a:t>
            </a:r>
            <a:r>
              <a:rPr lang="ko-KR" altLang="en-US" dirty="0"/>
              <a:t>를 </a:t>
            </a:r>
            <a:r>
              <a:rPr lang="en-US" altLang="ko-KR" dirty="0"/>
              <a:t>drag and drop</a:t>
            </a:r>
            <a:r>
              <a:rPr lang="ko-KR" altLang="en-US" dirty="0"/>
              <a:t>으로 추가하면 아래와 같이 실습용 코드가 로딩됨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1096A9-A589-CB27-A98E-6A7F7D97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111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44A3D-7691-514C-0944-ED819CF92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361" b="56368"/>
          <a:stretch/>
        </p:blipFill>
        <p:spPr>
          <a:xfrm>
            <a:off x="905912" y="1898725"/>
            <a:ext cx="6947172" cy="402264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9D56476-CCE1-9F7C-9234-2CC8A9E4D99D}"/>
              </a:ext>
            </a:extLst>
          </p:cNvPr>
          <p:cNvSpPr/>
          <p:nvPr/>
        </p:nvSpPr>
        <p:spPr bwMode="white">
          <a:xfrm>
            <a:off x="1167081" y="3433060"/>
            <a:ext cx="2246679" cy="23216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B4C5334-1879-369F-9AB2-8D7F3076BD73}"/>
              </a:ext>
            </a:extLst>
          </p:cNvPr>
          <p:cNvSpPr/>
          <p:nvPr/>
        </p:nvSpPr>
        <p:spPr bwMode="white">
          <a:xfrm>
            <a:off x="3413760" y="2182940"/>
            <a:ext cx="4700493" cy="382162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53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5358B-6841-0DEB-4CCA-541C3029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D535F-6303-2E19-57BE-4BDA0853F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884315-6A17-2ECB-2852-CFD32295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22101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19CD-AF9B-41C8-D4D5-E26287CA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E87FC-33E2-580F-68A9-597E5D0F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43B69-E553-7F7C-122E-8DB5D013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354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776387-0FBE-B40B-B7BD-1BED69DDD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FB6911E-FE2B-9671-5221-F6F5C0CDEE37}"/>
              </a:ext>
            </a:extLst>
          </p:cNvPr>
          <p:cNvSpPr/>
          <p:nvPr/>
        </p:nvSpPr>
        <p:spPr bwMode="white">
          <a:xfrm>
            <a:off x="7531099" y="5219700"/>
            <a:ext cx="4213225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 등록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표시되는 가이드에 맞춰서 적절한 비밀번호를 지정한다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619534A-5524-F7A3-D662-293F58A51BAA}"/>
              </a:ext>
            </a:extLst>
          </p:cNvPr>
          <p:cNvSpPr/>
          <p:nvPr/>
        </p:nvSpPr>
        <p:spPr bwMode="white">
          <a:xfrm>
            <a:off x="4102099" y="3429000"/>
            <a:ext cx="3568701" cy="56515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251012-6B0D-DFE5-B9AF-7DD07801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80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C9056-2C81-BE28-6463-3437BA642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10ADE6-DEB9-1AD5-C9C5-2152F0FB90BB}"/>
              </a:ext>
            </a:extLst>
          </p:cNvPr>
          <p:cNvSpPr/>
          <p:nvPr/>
        </p:nvSpPr>
        <p:spPr bwMode="white">
          <a:xfrm>
            <a:off x="7531099" y="5219700"/>
            <a:ext cx="4213225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username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입력하고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공백 있으면 안됨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제품 관련 이메일 수신 여부 설정 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628EE4-213D-6409-D658-DDAD93A6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321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3C8AAA-B7BD-6077-7E4E-C3286A17A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7A5CF3-A77D-5169-3425-885FE824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070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931876-2A5A-2D6F-4AA7-B0AD3E56F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E80402-DB0D-3A25-24C4-BC765EA991E0}"/>
              </a:ext>
            </a:extLst>
          </p:cNvPr>
          <p:cNvSpPr/>
          <p:nvPr/>
        </p:nvSpPr>
        <p:spPr bwMode="white">
          <a:xfrm>
            <a:off x="7531099" y="5219700"/>
            <a:ext cx="4213225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계정생성이 생성기에 의한 것이 아님을 입증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CB925C8-C7C3-4D74-F5FE-61745121A6D2}"/>
              </a:ext>
            </a:extLst>
          </p:cNvPr>
          <p:cNvSpPr/>
          <p:nvPr/>
        </p:nvSpPr>
        <p:spPr bwMode="white">
          <a:xfrm>
            <a:off x="4076699" y="4196397"/>
            <a:ext cx="3454400" cy="10233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727627-A2D0-784F-BEBD-0E389BC6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2264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ED8428-F129-E308-EFA4-6DF49A22F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A9C1694-91E8-7FE5-8239-58A980EAC40E}"/>
              </a:ext>
            </a:extLst>
          </p:cNvPr>
          <p:cNvSpPr/>
          <p:nvPr/>
        </p:nvSpPr>
        <p:spPr bwMode="white">
          <a:xfrm>
            <a:off x="7531099" y="5219700"/>
            <a:ext cx="4213225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예를 들어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왼쪽의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사각형 중에서 같은 심볼이 들어가 있는 것을 선택한다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경우엔 맨 처음 사각형의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체스말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468DB58-E8FD-6AEA-41A7-2A9D1596BE20}"/>
              </a:ext>
            </a:extLst>
          </p:cNvPr>
          <p:cNvSpPr/>
          <p:nvPr/>
        </p:nvSpPr>
        <p:spPr bwMode="white">
          <a:xfrm>
            <a:off x="4889498" y="4774247"/>
            <a:ext cx="720000" cy="72000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16D63-E7B3-BFC4-E108-8E79063D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753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85E414-E304-95E3-10BD-635E30C5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D670CC-91BA-9CBF-D71D-5C3E823BCB2E}"/>
              </a:ext>
            </a:extLst>
          </p:cNvPr>
          <p:cNvSpPr/>
          <p:nvPr/>
        </p:nvSpPr>
        <p:spPr bwMode="white">
          <a:xfrm>
            <a:off x="7531099" y="5219700"/>
            <a:ext cx="4213225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앞의 테스트를 통과하면 계정 생성 준비 완료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DED6D3-AFF5-97AF-717D-769A18D7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0516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B718D8-86B0-84AC-E100-95E41FEA5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7D3BB-1B3E-C0AE-A995-35CE49B8E2C3}"/>
              </a:ext>
            </a:extLst>
          </p:cNvPr>
          <p:cNvSpPr/>
          <p:nvPr/>
        </p:nvSpPr>
        <p:spPr bwMode="white">
          <a:xfrm>
            <a:off x="7531099" y="5219700"/>
            <a:ext cx="4213225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마지막으로 등록한 이메일로 전달되는 코드를 이 화면에 입력하면 계정 생성이 완료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126E85-0AD4-5CD5-606E-917796E564B3}"/>
              </a:ext>
            </a:extLst>
          </p:cNvPr>
          <p:cNvSpPr/>
          <p:nvPr/>
        </p:nvSpPr>
        <p:spPr bwMode="white">
          <a:xfrm>
            <a:off x="4305299" y="1796097"/>
            <a:ext cx="3282951" cy="9344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B69B2-47E5-7E5F-8297-BB7C2008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855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12075B-2722-71CA-43EE-A8455FC8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D3A2B01-55A3-01ED-CA4A-8064BC8C7BF7}"/>
              </a:ext>
            </a:extLst>
          </p:cNvPr>
          <p:cNvSpPr/>
          <p:nvPr/>
        </p:nvSpPr>
        <p:spPr bwMode="white">
          <a:xfrm>
            <a:off x="7531099" y="5219700"/>
            <a:ext cx="4213225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유형에 따라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가이드를 제시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어떤 멤버십이 적절한지 추천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6106E1-00E4-AF47-C061-BB7A2EFA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6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0DD98E0-872D-5C99-5FEC-11C7A4FE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강의에서 활용하게 될 기술 요소들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5ED11B0-D02B-BF41-C1DF-7019A18766BD}"/>
              </a:ext>
            </a:extLst>
          </p:cNvPr>
          <p:cNvGrpSpPr/>
          <p:nvPr/>
        </p:nvGrpSpPr>
        <p:grpSpPr>
          <a:xfrm>
            <a:off x="2584024" y="1557710"/>
            <a:ext cx="6260393" cy="1131609"/>
            <a:chOff x="2488774" y="4615235"/>
            <a:chExt cx="6260393" cy="1131609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9FA111A0-995E-9CFF-200C-056636848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310" y="4615235"/>
              <a:ext cx="2799857" cy="113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B16C798-9B3B-00F7-0F86-CBC07A0C8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893" b="29266"/>
            <a:stretch/>
          </p:blipFill>
          <p:spPr>
            <a:xfrm>
              <a:off x="2488774" y="4770583"/>
              <a:ext cx="2988101" cy="820914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C4D0D0-6C94-BEF0-DADF-05CC8C1DAC30}"/>
              </a:ext>
            </a:extLst>
          </p:cNvPr>
          <p:cNvGrpSpPr/>
          <p:nvPr/>
        </p:nvGrpSpPr>
        <p:grpSpPr>
          <a:xfrm>
            <a:off x="556988" y="3313780"/>
            <a:ext cx="11078024" cy="2255265"/>
            <a:chOff x="679024" y="2323180"/>
            <a:chExt cx="11078024" cy="225526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BE86250-F36D-CB62-88E2-97A2A7547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665" t="18228" r="10986" b="26329"/>
            <a:stretch/>
          </p:blipFill>
          <p:spPr>
            <a:xfrm>
              <a:off x="679024" y="2323180"/>
              <a:ext cx="4073951" cy="161922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7D59800-492D-AB3F-36CC-B9526F8CA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03" t="14869" r="10791" b="22443"/>
            <a:stretch/>
          </p:blipFill>
          <p:spPr>
            <a:xfrm>
              <a:off x="5358544" y="2476167"/>
              <a:ext cx="4140493" cy="137523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C38AD90-4B43-472A-1B65-EF0C544F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8294" y="2323180"/>
              <a:ext cx="1674682" cy="168121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0FADCB-8756-AF3C-10CB-27CB3647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6449" y="4194425"/>
              <a:ext cx="2060599" cy="384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330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60D4A6-E830-12EC-55C4-8DEE1F9C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033CC0C-A17A-F5A5-C2C7-F8E288C93BAD}"/>
              </a:ext>
            </a:extLst>
          </p:cNvPr>
          <p:cNvSpPr/>
          <p:nvPr/>
        </p:nvSpPr>
        <p:spPr bwMode="white">
          <a:xfrm>
            <a:off x="833119" y="4508500"/>
            <a:ext cx="4213225" cy="19132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사용할 서비스들을 선택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여기서 선택을 하지 않는다고 해서 나중에 그 서비스를 쓸 수 없는 것이 아니고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멤버십 유형 제안을 위해서 참고하려는 것임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위해 필요한 서비스는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BC233E3-F3FB-FC97-AC2C-42EA48A00451}"/>
              </a:ext>
            </a:extLst>
          </p:cNvPr>
          <p:cNvSpPr/>
          <p:nvPr/>
        </p:nvSpPr>
        <p:spPr bwMode="white">
          <a:xfrm>
            <a:off x="7065169" y="2326322"/>
            <a:ext cx="571500" cy="2105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E7EFDA-F52A-D345-9E4A-736A1626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2543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443DF4-85C4-D6CC-52FF-9A095DF5E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D7B6AD-D4AB-278D-C3F5-219111C7A0BA}"/>
              </a:ext>
            </a:extLst>
          </p:cNvPr>
          <p:cNvSpPr/>
          <p:nvPr/>
        </p:nvSpPr>
        <p:spPr bwMode="white">
          <a:xfrm>
            <a:off x="1082041" y="5295900"/>
            <a:ext cx="4572000" cy="109537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Free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Pro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비교해서 보여줌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스크롤 다운해서 원하는 서비스 선택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1B083B-5C81-C678-6A94-5F024B77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274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B44693-8931-C9A1-692D-FD6848A43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714041-DF37-E945-7339-42819F1537AE}"/>
              </a:ext>
            </a:extLst>
          </p:cNvPr>
          <p:cNvSpPr/>
          <p:nvPr/>
        </p:nvSpPr>
        <p:spPr bwMode="white">
          <a:xfrm>
            <a:off x="533401" y="3429000"/>
            <a:ext cx="4572000" cy="126301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Free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Pro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비교해서 원하는 서비스 선택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처음에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Free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선택하고 나중에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Pro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전환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학생의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student benefits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신청하는 것도 좋은 방법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EA2AC5-B5AB-AC3C-9685-687B0A8E97AC}"/>
              </a:ext>
            </a:extLst>
          </p:cNvPr>
          <p:cNvSpPr/>
          <p:nvPr/>
        </p:nvSpPr>
        <p:spPr bwMode="white">
          <a:xfrm>
            <a:off x="2285999" y="5212397"/>
            <a:ext cx="7200901" cy="35655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675EA-AF93-40E0-A26A-5C274CB7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3606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8FD1BD-5E21-ABFA-3344-CD3497D36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424402-A837-5065-D952-70F1C082F9F9}"/>
              </a:ext>
            </a:extLst>
          </p:cNvPr>
          <p:cNvSpPr/>
          <p:nvPr/>
        </p:nvSpPr>
        <p:spPr bwMode="white">
          <a:xfrm>
            <a:off x="1911349" y="2932747"/>
            <a:ext cx="2000251" cy="40735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F58B3-13EE-9E4E-DA18-FFD61B0F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23</a:t>
            </a:fld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13CDE4-9AC8-2115-EED3-7091FDFCF3B7}"/>
              </a:ext>
            </a:extLst>
          </p:cNvPr>
          <p:cNvSpPr/>
          <p:nvPr/>
        </p:nvSpPr>
        <p:spPr bwMode="white">
          <a:xfrm>
            <a:off x="6998971" y="3667124"/>
            <a:ext cx="4572000" cy="1812925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Student: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Pro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플랜 무료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Student Developer Pack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페이지에 있는 다양한 서비스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(2023.08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Campus Expert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프로그램 참여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253E6-E94D-011D-F658-65F9D165C6C2}"/>
              </a:ext>
            </a:extLst>
          </p:cNvPr>
          <p:cNvSpPr txBox="1"/>
          <p:nvPr/>
        </p:nvSpPr>
        <p:spPr>
          <a:xfrm>
            <a:off x="7496174" y="3173511"/>
            <a:ext cx="4391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GitHub Student Developer Pack - GitHub Education</a:t>
            </a:r>
            <a:endParaRPr lang="ko-KR" altLang="en-US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C4C24E-0191-1F17-4E59-CA9D7312B490}"/>
              </a:ext>
            </a:extLst>
          </p:cNvPr>
          <p:cNvSpPr/>
          <p:nvPr/>
        </p:nvSpPr>
        <p:spPr bwMode="white">
          <a:xfrm>
            <a:off x="993775" y="253999"/>
            <a:ext cx="1736725" cy="273051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961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B52B30-B13B-AF7C-7CE4-BD96FD125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340F1D-0276-1DCF-EBDA-C5D0F466A470}"/>
              </a:ext>
            </a:extLst>
          </p:cNvPr>
          <p:cNvSpPr/>
          <p:nvPr/>
        </p:nvSpPr>
        <p:spPr bwMode="white">
          <a:xfrm>
            <a:off x="7103746" y="3756251"/>
            <a:ext cx="4572000" cy="1165225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Teacher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Team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플랜 무료 제공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Classroom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50408E-67AF-2674-344B-085EE4929543}"/>
              </a:ext>
            </a:extLst>
          </p:cNvPr>
          <p:cNvSpPr/>
          <p:nvPr/>
        </p:nvSpPr>
        <p:spPr bwMode="white">
          <a:xfrm>
            <a:off x="4451349" y="3078797"/>
            <a:ext cx="2914651" cy="35655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DE5F28-56AF-40DB-2EE0-6B4D43F8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438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650EBF-CEB8-03F0-38B9-FB29F65E3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507CA3-0E11-4F04-D3FC-9757449DC6EA}"/>
              </a:ext>
            </a:extLst>
          </p:cNvPr>
          <p:cNvSpPr/>
          <p:nvPr/>
        </p:nvSpPr>
        <p:spPr bwMode="white">
          <a:xfrm>
            <a:off x="6918961" y="3223260"/>
            <a:ext cx="4572000" cy="716280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Docs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각 플랜 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Feature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들이 자세히 설명되어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EB4F1B-1A53-0147-9AD9-29CE214F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25</a:t>
            </a:fld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A8EBE9-2D75-A38F-AD8B-F5E33BDD138C}"/>
              </a:ext>
            </a:extLst>
          </p:cNvPr>
          <p:cNvSpPr/>
          <p:nvPr/>
        </p:nvSpPr>
        <p:spPr bwMode="white">
          <a:xfrm>
            <a:off x="993775" y="253999"/>
            <a:ext cx="1322705" cy="273051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403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E395EB-5933-2F11-3D27-C4FDA41DB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Codespaces</a:t>
            </a:r>
            <a:r>
              <a:rPr lang="ko-KR" altLang="en-US" dirty="0"/>
              <a:t> 시작</a:t>
            </a:r>
          </a:p>
        </p:txBody>
      </p:sp>
    </p:spTree>
    <p:extLst>
      <p:ext uri="{BB962C8B-B14F-4D97-AF65-F5344CB8AC3E}">
        <p14:creationId xmlns:p14="http://schemas.microsoft.com/office/powerpoint/2010/main" val="2242658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C06541-A58C-AA7D-A53C-FB1268E1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A460490-92A0-5CDF-226C-11B902CF3E26}"/>
              </a:ext>
            </a:extLst>
          </p:cNvPr>
          <p:cNvSpPr/>
          <p:nvPr/>
        </p:nvSpPr>
        <p:spPr bwMode="white">
          <a:xfrm>
            <a:off x="3251199" y="576897"/>
            <a:ext cx="590551" cy="26765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6B4FE6-DC0A-3FF5-4399-A726B1CF8FCA}"/>
              </a:ext>
            </a:extLst>
          </p:cNvPr>
          <p:cNvSpPr/>
          <p:nvPr/>
        </p:nvSpPr>
        <p:spPr bwMode="white">
          <a:xfrm>
            <a:off x="8718549" y="1059497"/>
            <a:ext cx="2876551" cy="11503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B735F8-BDA0-9372-BB2E-3A74996A667D}"/>
              </a:ext>
            </a:extLst>
          </p:cNvPr>
          <p:cNvSpPr/>
          <p:nvPr/>
        </p:nvSpPr>
        <p:spPr bwMode="white">
          <a:xfrm>
            <a:off x="7023100" y="5858510"/>
            <a:ext cx="4572000" cy="716280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상단 메뉴 중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항목을 선택하거나 오른쪽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‘Get started’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버튼을 클릭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`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F130BD-0799-57B9-F0A0-8B54660B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270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6FE72D-A804-8487-0236-00EFB3BD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A4C50E-0FFC-C49C-65FD-3F88CD843435}"/>
              </a:ext>
            </a:extLst>
          </p:cNvPr>
          <p:cNvSpPr/>
          <p:nvPr/>
        </p:nvSpPr>
        <p:spPr bwMode="white">
          <a:xfrm>
            <a:off x="7023100" y="5858510"/>
            <a:ext cx="4572000" cy="716280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Notebook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E8F3B4-A266-6696-B28E-68A6380853AD}"/>
              </a:ext>
            </a:extLst>
          </p:cNvPr>
          <p:cNvSpPr/>
          <p:nvPr/>
        </p:nvSpPr>
        <p:spPr bwMode="white">
          <a:xfrm>
            <a:off x="8610599" y="2145347"/>
            <a:ext cx="2984501" cy="12265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7EEDE7-42D0-6B6A-CD4F-C48E00C1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201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980575-9AB8-25E8-1B96-36709B4D8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59727E-7EC2-061A-BCF4-E5BF8C77154B}"/>
              </a:ext>
            </a:extLst>
          </p:cNvPr>
          <p:cNvSpPr/>
          <p:nvPr/>
        </p:nvSpPr>
        <p:spPr bwMode="white">
          <a:xfrm>
            <a:off x="1547052" y="702913"/>
            <a:ext cx="245171" cy="1871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9EB3BA-7391-89BB-F3F6-36382761FB15}"/>
              </a:ext>
            </a:extLst>
          </p:cNvPr>
          <p:cNvSpPr/>
          <p:nvPr/>
        </p:nvSpPr>
        <p:spPr bwMode="white">
          <a:xfrm>
            <a:off x="7090156" y="1204896"/>
            <a:ext cx="4572000" cy="1922352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&gt;notebooks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펼친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 +’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눌러서 새로운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생성한다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sample-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return.ipynb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NOTE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여기서 생성되고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표시되는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들은 내가 지금 쓰고 있는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Desktop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Laptop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저장되는 것이 아니고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저장되어 있는 것들임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E7A9BB-97DE-5D85-4282-1A0707A3F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903"/>
          <a:stretch/>
        </p:blipFill>
        <p:spPr>
          <a:xfrm>
            <a:off x="9419068" y="1298448"/>
            <a:ext cx="171179" cy="18447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BE428E-35A1-81EB-3DAF-76A92B8933F5}"/>
              </a:ext>
            </a:extLst>
          </p:cNvPr>
          <p:cNvSpPr/>
          <p:nvPr/>
        </p:nvSpPr>
        <p:spPr bwMode="white">
          <a:xfrm>
            <a:off x="260796" y="1111345"/>
            <a:ext cx="1994724" cy="1871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CF196-CC27-FEF6-94CE-45BD5449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798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E395EB-5933-2F11-3D27-C4FDA41DB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파이썬 프로그래밍 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315B9D9-DE12-7237-199E-C037C50EE969}"/>
              </a:ext>
            </a:extLst>
          </p:cNvPr>
          <p:cNvSpPr txBox="1">
            <a:spLocks/>
          </p:cNvSpPr>
          <p:nvPr/>
        </p:nvSpPr>
        <p:spPr>
          <a:xfrm>
            <a:off x="1530530" y="6103938"/>
            <a:ext cx="9130940" cy="349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NOTE: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여기서 나오는 화면은 예시로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site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변경에 따라 보이는 메뉴 구성 등이 변할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61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EBA5C60-D7DF-C7FA-3C63-EC25B3DA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CAED14-CCC2-505D-4DAD-5E5EA637CE91}"/>
              </a:ext>
            </a:extLst>
          </p:cNvPr>
          <p:cNvSpPr/>
          <p:nvPr/>
        </p:nvSpPr>
        <p:spPr bwMode="white">
          <a:xfrm>
            <a:off x="7090156" y="1204895"/>
            <a:ext cx="4572000" cy="4159585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PC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저장되어 있는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올리기 위해서는 저장하고자 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folder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선택한 후 마우스 오른쪽 버튼을 눌러서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업로드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선택한 후 해당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지정하도록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삭제하고자 할 때에도 동일하게 마우스 오른쪽 버튼을 눌러서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영구히 삭제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저장되어 있는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Linux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환경에 저장되어 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 위치는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/workspaces/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codespaces-jupyter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(Linux, VM, docker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익숙하지 않은 경우는 건너 뛰어도 무방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workspace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뒤에서 나오는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와는 다른 공간으로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생성되지 않더라도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존재하면 유효함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468856-7516-2244-B9A4-457411C8C60F}"/>
              </a:ext>
            </a:extLst>
          </p:cNvPr>
          <p:cNvSpPr/>
          <p:nvPr/>
        </p:nvSpPr>
        <p:spPr bwMode="white">
          <a:xfrm>
            <a:off x="1961580" y="2927953"/>
            <a:ext cx="1994724" cy="1871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5BE6F2-5685-3544-9A3E-7AD207B7E6C4}"/>
              </a:ext>
            </a:extLst>
          </p:cNvPr>
          <p:cNvSpPr/>
          <p:nvPr/>
        </p:nvSpPr>
        <p:spPr bwMode="white">
          <a:xfrm>
            <a:off x="1961580" y="3742945"/>
            <a:ext cx="1994724" cy="18710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2A6204-2B19-DD51-59FA-6EF3C2920935}"/>
              </a:ext>
            </a:extLst>
          </p:cNvPr>
          <p:cNvSpPr/>
          <p:nvPr/>
        </p:nvSpPr>
        <p:spPr bwMode="white">
          <a:xfrm>
            <a:off x="2235900" y="3946464"/>
            <a:ext cx="3189540" cy="1357056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C886CE0-6CCE-AC0B-53D5-A3C778FA2A39}"/>
              </a:ext>
            </a:extLst>
          </p:cNvPr>
          <p:cNvSpPr/>
          <p:nvPr/>
        </p:nvSpPr>
        <p:spPr bwMode="white">
          <a:xfrm>
            <a:off x="8672512" y="1919925"/>
            <a:ext cx="642937" cy="187103"/>
          </a:xfrm>
          <a:prstGeom prst="roundRect">
            <a:avLst>
              <a:gd name="adj" fmla="val 3238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09B2E2-025F-4D34-8293-17423B690702}"/>
              </a:ext>
            </a:extLst>
          </p:cNvPr>
          <p:cNvSpPr/>
          <p:nvPr/>
        </p:nvSpPr>
        <p:spPr bwMode="white">
          <a:xfrm>
            <a:off x="9270206" y="2891554"/>
            <a:ext cx="1066800" cy="187103"/>
          </a:xfrm>
          <a:prstGeom prst="roundRect">
            <a:avLst>
              <a:gd name="adj" fmla="val 3238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553CDF1-2EBF-6A70-C7D6-F30C81ADBB83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H="1" flipV="1">
            <a:off x="5924353" y="-48124"/>
            <a:ext cx="1101580" cy="5037677"/>
          </a:xfrm>
          <a:prstGeom prst="bentConnector4">
            <a:avLst>
              <a:gd name="adj1" fmla="val -5620"/>
              <a:gd name="adj2" fmla="val 53191"/>
            </a:avLst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2F1350F-94BD-9B79-38D0-DC2779911528}"/>
              </a:ext>
            </a:extLst>
          </p:cNvPr>
          <p:cNvCxnSpPr>
            <a:cxnSpLocks/>
            <a:stCxn id="14" idx="0"/>
            <a:endCxn id="9" idx="3"/>
          </p:cNvCxnSpPr>
          <p:nvPr/>
        </p:nvCxnSpPr>
        <p:spPr>
          <a:xfrm rot="16200000" flipH="1" flipV="1">
            <a:off x="6407483" y="440374"/>
            <a:ext cx="944943" cy="5847302"/>
          </a:xfrm>
          <a:prstGeom prst="bentConnector4">
            <a:avLst>
              <a:gd name="adj1" fmla="val -7560"/>
              <a:gd name="adj2" fmla="val 54561"/>
            </a:avLst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63DE31-2224-E021-C0E8-6327E06FB734}"/>
              </a:ext>
            </a:extLst>
          </p:cNvPr>
          <p:cNvSpPr/>
          <p:nvPr/>
        </p:nvSpPr>
        <p:spPr bwMode="white">
          <a:xfrm>
            <a:off x="9422606" y="3043954"/>
            <a:ext cx="1066800" cy="187103"/>
          </a:xfrm>
          <a:prstGeom prst="roundRect">
            <a:avLst>
              <a:gd name="adj" fmla="val 3238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2ED8285-A7B2-FF27-2FDC-85FA4B53D8B8}"/>
              </a:ext>
            </a:extLst>
          </p:cNvPr>
          <p:cNvSpPr/>
          <p:nvPr/>
        </p:nvSpPr>
        <p:spPr bwMode="white">
          <a:xfrm>
            <a:off x="9376155" y="3541850"/>
            <a:ext cx="2070513" cy="187103"/>
          </a:xfrm>
          <a:prstGeom prst="roundRect">
            <a:avLst>
              <a:gd name="adj" fmla="val 3238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25B017E-E8F3-7412-FD64-D6746B12E94D}"/>
              </a:ext>
            </a:extLst>
          </p:cNvPr>
          <p:cNvCxnSpPr>
            <a:cxnSpLocks/>
            <a:stCxn id="26" idx="0"/>
            <a:endCxn id="12" idx="3"/>
          </p:cNvCxnSpPr>
          <p:nvPr/>
        </p:nvCxnSpPr>
        <p:spPr>
          <a:xfrm rot="16200000" flipH="1" flipV="1">
            <a:off x="7376855" y="1590435"/>
            <a:ext cx="1083142" cy="4985972"/>
          </a:xfrm>
          <a:prstGeom prst="bentConnector4">
            <a:avLst>
              <a:gd name="adj1" fmla="val -6155"/>
              <a:gd name="adj2" fmla="val 60382"/>
            </a:avLst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26D9FE-EB30-94B1-8829-BDF7B412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9855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78D28B-ED38-D352-3A18-16B4F8014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02D19BC-8B4A-37EC-0282-EAE7A93CD126}"/>
              </a:ext>
            </a:extLst>
          </p:cNvPr>
          <p:cNvSpPr/>
          <p:nvPr/>
        </p:nvSpPr>
        <p:spPr bwMode="white">
          <a:xfrm>
            <a:off x="7023100" y="55839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에디터 화면에서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Import pandas as pd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입력하고 ▷를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눌러서 코드 실행이 되는지 확인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518734-BB57-F985-AEF4-FE248495F4E3}"/>
              </a:ext>
            </a:extLst>
          </p:cNvPr>
          <p:cNvSpPr/>
          <p:nvPr/>
        </p:nvSpPr>
        <p:spPr bwMode="white">
          <a:xfrm>
            <a:off x="2235900" y="1166209"/>
            <a:ext cx="190307" cy="195961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D5430D-D363-CD06-4A04-A36ABAEA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4531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3F49D-35D4-DC3F-4A3C-B04F3A69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5126D64-1D74-9841-9474-C91F6CE23755}"/>
              </a:ext>
            </a:extLst>
          </p:cNvPr>
          <p:cNvSpPr/>
          <p:nvPr/>
        </p:nvSpPr>
        <p:spPr bwMode="white">
          <a:xfrm>
            <a:off x="7023100" y="55839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2.9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초만에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실행이 되는 것을 확인할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실행 시간은 환경에 따라서 변함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CE0238-C5D6-2976-6A50-832355DE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3829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36BF43-A7CD-B3D2-C449-3092A881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7DA3C5-A0ED-7A84-C9D5-AEA21EA65DAB}"/>
              </a:ext>
            </a:extLst>
          </p:cNvPr>
          <p:cNvSpPr/>
          <p:nvPr/>
        </p:nvSpPr>
        <p:spPr bwMode="white">
          <a:xfrm>
            <a:off x="7023100" y="4260850"/>
            <a:ext cx="4572000" cy="2313940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브라우저 주소창에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/>
              </a:rPr>
              <a:t>https://github.com/codespaces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입력하여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화면으로 이동해보면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(Visual Studio Code for the web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tab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그대로 둔 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template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만든 환경이 새로 생성되어 있음을 알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‘potential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같이 임의로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지정했으며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‘Active’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709008-5BDE-4433-59E5-64287CDF1FDB}"/>
              </a:ext>
            </a:extLst>
          </p:cNvPr>
          <p:cNvSpPr/>
          <p:nvPr/>
        </p:nvSpPr>
        <p:spPr bwMode="white">
          <a:xfrm>
            <a:off x="952499" y="273051"/>
            <a:ext cx="1676401" cy="215899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242FEC-E9D7-2794-4861-0E49C087E24C}"/>
              </a:ext>
            </a:extLst>
          </p:cNvPr>
          <p:cNvSpPr/>
          <p:nvPr/>
        </p:nvSpPr>
        <p:spPr bwMode="white">
          <a:xfrm>
            <a:off x="2184399" y="3924301"/>
            <a:ext cx="1727201" cy="33655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1465EF-D6D7-B744-F23D-427991B8D79B}"/>
              </a:ext>
            </a:extLst>
          </p:cNvPr>
          <p:cNvSpPr/>
          <p:nvPr/>
        </p:nvSpPr>
        <p:spPr bwMode="white">
          <a:xfrm>
            <a:off x="10960100" y="3977640"/>
            <a:ext cx="419100" cy="215899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C31E84-BB2B-8C4D-E9B5-3FABAE7C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090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70A8B-81FB-88D4-B0E3-ED2628914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119B78-6837-8A98-DB8A-11466F03885E}"/>
              </a:ext>
            </a:extLst>
          </p:cNvPr>
          <p:cNvSpPr/>
          <p:nvPr/>
        </p:nvSpPr>
        <p:spPr bwMode="white">
          <a:xfrm>
            <a:off x="7023100" y="55839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오른쪽 메뉴에서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‘Rename’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선택해서 임의로 생성된 이름을 원하는 이름으로 변경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CDE693-26EB-8B5D-8EA2-FF0FF2A8C3FA}"/>
              </a:ext>
            </a:extLst>
          </p:cNvPr>
          <p:cNvSpPr/>
          <p:nvPr/>
        </p:nvSpPr>
        <p:spPr bwMode="white">
          <a:xfrm>
            <a:off x="10045700" y="4193540"/>
            <a:ext cx="1625600" cy="13119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0062DC-5678-F58A-49BB-D493AA4C4A24}"/>
              </a:ext>
            </a:extLst>
          </p:cNvPr>
          <p:cNvSpPr/>
          <p:nvPr/>
        </p:nvSpPr>
        <p:spPr bwMode="white">
          <a:xfrm>
            <a:off x="4514850" y="447040"/>
            <a:ext cx="2901950" cy="111506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011838-3F23-0AEB-59AE-41A5DAD7DE23}"/>
              </a:ext>
            </a:extLst>
          </p:cNvPr>
          <p:cNvSpPr/>
          <p:nvPr/>
        </p:nvSpPr>
        <p:spPr bwMode="white">
          <a:xfrm>
            <a:off x="11378494" y="3910330"/>
            <a:ext cx="292806" cy="2832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5D60DD-3C8D-9373-7B8A-9F4776E3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244EFD-0982-AF39-6D20-BB384B0F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9128900-DDFF-96FB-0435-336D520561A0}"/>
              </a:ext>
            </a:extLst>
          </p:cNvPr>
          <p:cNvSpPr/>
          <p:nvPr/>
        </p:nvSpPr>
        <p:spPr bwMode="white">
          <a:xfrm>
            <a:off x="7023100" y="55839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artemis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변경되어 있음을 알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F3F273-B076-4012-AC7F-93684183333D}"/>
              </a:ext>
            </a:extLst>
          </p:cNvPr>
          <p:cNvSpPr/>
          <p:nvPr/>
        </p:nvSpPr>
        <p:spPr bwMode="white">
          <a:xfrm>
            <a:off x="2184400" y="4460240"/>
            <a:ext cx="558800" cy="2070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8F1DC7-F36A-AEEA-6670-BD5652B3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471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5C6787-B4DE-3075-7868-7474DE3C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FB657C1-5034-86F5-80A6-3A09E9021B60}"/>
              </a:ext>
            </a:extLst>
          </p:cNvPr>
          <p:cNvSpPr/>
          <p:nvPr/>
        </p:nvSpPr>
        <p:spPr bwMode="white">
          <a:xfrm>
            <a:off x="7023100" y="55839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/>
              </a:rPr>
              <a:t>https://github.com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이동해보면 아직 해당 내용은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보이지 않음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404D04F-640F-3B50-BB70-C942EF19A02E}"/>
              </a:ext>
            </a:extLst>
          </p:cNvPr>
          <p:cNvSpPr/>
          <p:nvPr/>
        </p:nvSpPr>
        <p:spPr bwMode="white">
          <a:xfrm>
            <a:off x="927100" y="262890"/>
            <a:ext cx="1689100" cy="25146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E70D5B-A894-EF1B-927F-9282422F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957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E395EB-5933-2F11-3D27-C4FDA41DB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Remote Repository </a:t>
            </a:r>
            <a:r>
              <a:rPr lang="ko-KR" altLang="en-US" dirty="0"/>
              <a:t>생성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60D6D33-2E28-3C43-1E1A-61D1D10FD339}"/>
              </a:ext>
            </a:extLst>
          </p:cNvPr>
          <p:cNvSpPr txBox="1">
            <a:spLocks/>
          </p:cNvSpPr>
          <p:nvPr/>
        </p:nvSpPr>
        <p:spPr>
          <a:xfrm>
            <a:off x="1530530" y="4960620"/>
            <a:ext cx="10166170" cy="1492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NOTE: 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생성하면 그 동안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작업한 내용이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반영된다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 이후로 수정하는 과정은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명령어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(add, commit, push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workflow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익숙하지 않으면 이해가 어려울 수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수업의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과정을 진행하기 위해서는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등록하지 않고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생성된 상태로도 충분히 가능하므로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부분은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skip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해도 좋다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990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6F3C23-7149-74B9-C7FF-EC07CF41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</a:rPr>
              <a:t>업로드 파일 </a:t>
            </a:r>
            <a:r>
              <a:rPr lang="ko-KR" alt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</a:rPr>
              <a:t>커밋</a:t>
            </a:r>
            <a:r>
              <a:rPr lang="ko-KR" alt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</a:rPr>
              <a:t> 및 동기화 </a:t>
            </a:r>
            <a:r>
              <a:rPr lang="en-US" altLang="ko-KR" dirty="0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</a:rPr>
              <a:t>- </a:t>
            </a:r>
            <a:r>
              <a:rPr lang="ko-KR" alt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</a:rPr>
              <a:t>개요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298DCF-359C-494A-6479-C7E3583A360C}"/>
              </a:ext>
            </a:extLst>
          </p:cNvPr>
          <p:cNvGrpSpPr/>
          <p:nvPr/>
        </p:nvGrpSpPr>
        <p:grpSpPr>
          <a:xfrm>
            <a:off x="711749" y="1154430"/>
            <a:ext cx="10909719" cy="5440040"/>
            <a:chOff x="711749" y="1154430"/>
            <a:chExt cx="10909719" cy="5440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821A5A-ED15-E706-6342-AB6769757C72}"/>
                </a:ext>
              </a:extLst>
            </p:cNvPr>
            <p:cNvSpPr/>
            <p:nvPr/>
          </p:nvSpPr>
          <p:spPr bwMode="auto">
            <a:xfrm>
              <a:off x="711749" y="1154430"/>
              <a:ext cx="7451089" cy="18299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ko-KR" altLang="en-US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F66C4-1745-E041-832D-137321199287}"/>
                </a:ext>
              </a:extLst>
            </p:cNvPr>
            <p:cNvSpPr txBox="1"/>
            <p:nvPr/>
          </p:nvSpPr>
          <p:spPr>
            <a:xfrm>
              <a:off x="807635" y="1213283"/>
              <a:ext cx="1594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Github</a:t>
              </a:r>
              <a:r>
                <a:rPr lang="en-US" altLang="ko-KR" sz="20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 Site</a:t>
              </a:r>
              <a:endParaRPr lang="ko-KR" altLang="en-US" sz="20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8B6BCD-3668-2673-9DF2-FEBB8DDA82BC}"/>
                </a:ext>
              </a:extLst>
            </p:cNvPr>
            <p:cNvSpPr/>
            <p:nvPr/>
          </p:nvSpPr>
          <p:spPr bwMode="auto">
            <a:xfrm>
              <a:off x="3102949" y="1307104"/>
              <a:ext cx="2964740" cy="356989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Public templates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823EAB-6A1B-4615-42DA-02AE57F381CA}"/>
                </a:ext>
              </a:extLst>
            </p:cNvPr>
            <p:cNvSpPr/>
            <p:nvPr/>
          </p:nvSpPr>
          <p:spPr bwMode="auto">
            <a:xfrm>
              <a:off x="2402119" y="2230635"/>
              <a:ext cx="5303520" cy="53542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Remote Repository (main)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6B613D5-B0B2-1D93-0C97-1AF35B1C0B50}"/>
                </a:ext>
              </a:extLst>
            </p:cNvPr>
            <p:cNvSpPr/>
            <p:nvPr/>
          </p:nvSpPr>
          <p:spPr bwMode="auto">
            <a:xfrm>
              <a:off x="711750" y="3760469"/>
              <a:ext cx="7525270" cy="283400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ko-KR" altLang="en-US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1A8FEE-E6E3-571C-0D60-3215913D9274}"/>
                </a:ext>
              </a:extLst>
            </p:cNvPr>
            <p:cNvSpPr txBox="1"/>
            <p:nvPr/>
          </p:nvSpPr>
          <p:spPr>
            <a:xfrm>
              <a:off x="827858" y="3883763"/>
              <a:ext cx="17202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Codespace</a:t>
              </a:r>
              <a:endParaRPr lang="en-US" altLang="ko-KR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  <a:p>
              <a:r>
                <a:rPr lang="ko-KR" altLang="en-US" sz="20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가상환경</a:t>
              </a:r>
              <a:endParaRPr lang="ko-KR" altLang="en-US" sz="20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4D30FF6-74AA-93B3-63EB-0C7C750E5088}"/>
                </a:ext>
              </a:extLst>
            </p:cNvPr>
            <p:cNvSpPr/>
            <p:nvPr/>
          </p:nvSpPr>
          <p:spPr bwMode="auto">
            <a:xfrm>
              <a:off x="2952029" y="3969994"/>
              <a:ext cx="4986725" cy="53542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Local Repository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6C04EC-859A-90B3-3B18-5D4D71CC4BB7}"/>
                </a:ext>
              </a:extLst>
            </p:cNvPr>
            <p:cNvSpPr/>
            <p:nvPr/>
          </p:nvSpPr>
          <p:spPr bwMode="auto">
            <a:xfrm>
              <a:off x="2952029" y="5140256"/>
              <a:ext cx="4986725" cy="131328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 Visual Studio </a:t>
              </a:r>
            </a:p>
            <a:p>
              <a:pPr eaLnBrk="1" hangingPunct="1"/>
              <a:r>
                <a:rPr lang="en-US" altLang="ko-K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 Code</a:t>
              </a:r>
              <a:endPara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ACDA74-049C-3E77-3DC8-FED20ED12B75}"/>
                </a:ext>
              </a:extLst>
            </p:cNvPr>
            <p:cNvSpPr/>
            <p:nvPr/>
          </p:nvSpPr>
          <p:spPr bwMode="auto">
            <a:xfrm>
              <a:off x="6180761" y="5305523"/>
              <a:ext cx="1043940" cy="67845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변경된</a:t>
              </a:r>
              <a:endPara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  <a:p>
              <a:pPr algn="ctr" eaLnBrk="1" hangingPunct="1"/>
              <a:r>
                <a:rPr lang="ko-KR" altLang="en-US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파일</a:t>
              </a:r>
            </a:p>
          </p:txBody>
        </p: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E117CE37-A7B3-D6D4-ABCC-94703770AECA}"/>
                </a:ext>
              </a:extLst>
            </p:cNvPr>
            <p:cNvCxnSpPr>
              <a:cxnSpLocks/>
              <a:stCxn id="12" idx="0"/>
              <a:endCxn id="9" idx="2"/>
            </p:cNvCxnSpPr>
            <p:nvPr/>
          </p:nvCxnSpPr>
          <p:spPr>
            <a:xfrm rot="16200000" flipV="1">
              <a:off x="4647669" y="3172270"/>
              <a:ext cx="1203934" cy="391513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567D6B0-B18C-DEE6-8CE3-B3436B2264AC}"/>
                </a:ext>
              </a:extLst>
            </p:cNvPr>
            <p:cNvSpPr/>
            <p:nvPr/>
          </p:nvSpPr>
          <p:spPr bwMode="auto">
            <a:xfrm>
              <a:off x="5993791" y="5375988"/>
              <a:ext cx="1043940" cy="67845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변경된</a:t>
              </a:r>
              <a:endPara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  <a:p>
              <a:pPr algn="ctr" eaLnBrk="1" hangingPunct="1"/>
              <a:r>
                <a:rPr lang="ko-KR" altLang="en-US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파일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AB1C79-CEC3-74DB-131B-43A48734F537}"/>
                </a:ext>
              </a:extLst>
            </p:cNvPr>
            <p:cNvSpPr/>
            <p:nvPr/>
          </p:nvSpPr>
          <p:spPr bwMode="auto">
            <a:xfrm>
              <a:off x="5806821" y="5470790"/>
              <a:ext cx="1043940" cy="67845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변경된</a:t>
              </a:r>
              <a:endPara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  <a:p>
              <a:pPr algn="ctr" eaLnBrk="1" hangingPunct="1"/>
              <a:r>
                <a:rPr lang="ko-KR" altLang="en-US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파일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5E05041-8EA9-A8AE-50E4-8AAD27828F21}"/>
                </a:ext>
              </a:extLst>
            </p:cNvPr>
            <p:cNvSpPr/>
            <p:nvPr/>
          </p:nvSpPr>
          <p:spPr bwMode="auto">
            <a:xfrm>
              <a:off x="5610746" y="5564019"/>
              <a:ext cx="1043940" cy="67845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변경된</a:t>
              </a:r>
              <a:endPara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  <a:p>
              <a:pPr algn="ctr" eaLnBrk="1" hangingPunct="1"/>
              <a:r>
                <a:rPr lang="ko-KR" altLang="en-US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파일들</a:t>
              </a:r>
            </a:p>
          </p:txBody>
        </p:sp>
        <p:cxnSp>
          <p:nvCxnSpPr>
            <p:cNvPr id="19" name="연결선: 구부러짐 18">
              <a:extLst>
                <a:ext uri="{FF2B5EF4-FFF2-40B4-BE49-F238E27FC236}">
                  <a16:creationId xmlns:a16="http://schemas.microsoft.com/office/drawing/2014/main" id="{0837BB84-0128-0CE8-E011-577EEB0F167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rot="16200000" flipH="1">
              <a:off x="4536328" y="1713084"/>
              <a:ext cx="566542" cy="46856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6857C0D5-D0BD-B285-D3C7-A781FFDC03CC}"/>
                </a:ext>
              </a:extLst>
            </p:cNvPr>
            <p:cNvCxnSpPr>
              <a:cxnSpLocks/>
              <a:stCxn id="18" idx="0"/>
              <a:endCxn id="12" idx="2"/>
            </p:cNvCxnSpPr>
            <p:nvPr/>
          </p:nvCxnSpPr>
          <p:spPr>
            <a:xfrm rot="16200000" flipV="1">
              <a:off x="5259754" y="4691057"/>
              <a:ext cx="1058600" cy="687324"/>
            </a:xfrm>
            <a:prstGeom prst="curvedConnector3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32FE6-D0D4-AF4F-C6A0-998B3EAD5D61}"/>
                </a:ext>
              </a:extLst>
            </p:cNvPr>
            <p:cNvSpPr txBox="1"/>
            <p:nvPr/>
          </p:nvSpPr>
          <p:spPr>
            <a:xfrm>
              <a:off x="5924547" y="4645344"/>
              <a:ext cx="9924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solidFill>
                    <a:srgbClr val="FF0000"/>
                  </a:solidFill>
                  <a:latin typeface="+mn-ea"/>
                </a:rPr>
                <a:t>커밋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2DCA5D-2129-7241-3321-1BEA11898756}"/>
                </a:ext>
              </a:extLst>
            </p:cNvPr>
            <p:cNvSpPr txBox="1"/>
            <p:nvPr/>
          </p:nvSpPr>
          <p:spPr>
            <a:xfrm>
              <a:off x="4115807" y="3183247"/>
              <a:ext cx="14017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동기화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09798D-3980-C65C-75EE-755E16835576}"/>
                </a:ext>
              </a:extLst>
            </p:cNvPr>
            <p:cNvSpPr txBox="1"/>
            <p:nvPr/>
          </p:nvSpPr>
          <p:spPr>
            <a:xfrm>
              <a:off x="5030978" y="1726512"/>
              <a:ext cx="326554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Template</a:t>
              </a:r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으로부터 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repository </a:t>
              </a:r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생성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3274A0E-BD2B-F6E1-AFC2-77960599882C}"/>
                </a:ext>
              </a:extLst>
            </p:cNvPr>
            <p:cNvSpPr/>
            <p:nvPr/>
          </p:nvSpPr>
          <p:spPr bwMode="auto">
            <a:xfrm>
              <a:off x="9210922" y="4119327"/>
              <a:ext cx="2410546" cy="20827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ko-KR" altLang="en-US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52E41523-F002-054A-A620-C550E0598CA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8850" y="5131286"/>
              <a:ext cx="2253036" cy="573768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F2B149F-04D2-4628-C4CA-720F2A0C8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8656" y="4922296"/>
              <a:ext cx="2028825" cy="733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774C54-FE43-517C-3957-C20D925E78A0}"/>
                </a:ext>
              </a:extLst>
            </p:cNvPr>
            <p:cNvSpPr txBox="1"/>
            <p:nvPr/>
          </p:nvSpPr>
          <p:spPr>
            <a:xfrm>
              <a:off x="10239480" y="4106759"/>
              <a:ext cx="13294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Local PC</a:t>
              </a:r>
              <a:endParaRPr lang="ko-KR" altLang="en-US" sz="2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7BD16D-59D1-7D8F-9F3F-1BBFF8E3DD4A}"/>
                </a:ext>
              </a:extLst>
            </p:cNvPr>
            <p:cNvSpPr txBox="1"/>
            <p:nvPr/>
          </p:nvSpPr>
          <p:spPr>
            <a:xfrm>
              <a:off x="8368146" y="4620400"/>
              <a:ext cx="7840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파일 </a:t>
              </a:r>
              <a:endParaRPr lang="en-US" altLang="ko-KR" sz="1400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업로드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65FF5C9-8DB0-D31F-381A-B5B5D0477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/>
          <a:p>
            <a:fld id="{617FF04D-1F66-457B-B25A-8FFFDDF0E10C}" type="slidenum">
              <a:rPr lang="en-US" altLang="ko-KR" smtClean="0"/>
              <a:pPr/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692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8CC13F-C9E6-03AF-0793-9602A79EA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D37CDE9-FD8E-D930-F42C-9F1B19AFF369}"/>
              </a:ext>
            </a:extLst>
          </p:cNvPr>
          <p:cNvSpPr/>
          <p:nvPr/>
        </p:nvSpPr>
        <p:spPr bwMode="white">
          <a:xfrm>
            <a:off x="841756" y="54315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오른쪽 메뉴에서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‘Publish to a new repository’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선택하여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등록하는 과정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A8786F2-A150-A840-5E02-195DFC682D08}"/>
              </a:ext>
            </a:extLst>
          </p:cNvPr>
          <p:cNvSpPr/>
          <p:nvPr/>
        </p:nvSpPr>
        <p:spPr bwMode="white">
          <a:xfrm>
            <a:off x="10045700" y="4574540"/>
            <a:ext cx="1625600" cy="13119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85A125-CEA6-4972-2311-E184334F4ED4}"/>
              </a:ext>
            </a:extLst>
          </p:cNvPr>
          <p:cNvSpPr/>
          <p:nvPr/>
        </p:nvSpPr>
        <p:spPr bwMode="white">
          <a:xfrm>
            <a:off x="11378494" y="4291330"/>
            <a:ext cx="292806" cy="2832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B29C3-1DA9-6C23-5783-14F331A5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083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4D59C-4E65-A7E4-77D4-D550EF5F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개발 환경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ED5467-4714-183B-9778-3BAB953D3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946" y="936633"/>
            <a:ext cx="11336108" cy="1150785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을 이용하여 데이터 분석을 하는 경우에 </a:t>
            </a:r>
            <a:r>
              <a:rPr lang="en-US" altLang="ko-KR" dirty="0"/>
              <a:t>Visual Studio Code</a:t>
            </a:r>
            <a:r>
              <a:rPr lang="ko-KR" altLang="en-US" dirty="0"/>
              <a:t>와 같은 </a:t>
            </a:r>
            <a:r>
              <a:rPr lang="en-US" altLang="ko-KR" dirty="0"/>
              <a:t>IDE</a:t>
            </a:r>
            <a:r>
              <a:rPr lang="ko-KR" altLang="en-US" dirty="0"/>
              <a:t>를 사용하거나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과 같은 </a:t>
            </a:r>
            <a:r>
              <a:rPr lang="en-US" altLang="ko-KR" dirty="0"/>
              <a:t>computational notebook</a:t>
            </a:r>
            <a:r>
              <a:rPr lang="ko-KR" altLang="en-US" dirty="0"/>
              <a:t>을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4DD44-7AD5-D547-9162-FC05F8AA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B75530-9DF7-20EB-DE7C-28CC3590A64C}"/>
              </a:ext>
            </a:extLst>
          </p:cNvPr>
          <p:cNvGrpSpPr/>
          <p:nvPr/>
        </p:nvGrpSpPr>
        <p:grpSpPr>
          <a:xfrm>
            <a:off x="1068194" y="1889709"/>
            <a:ext cx="4547746" cy="440861"/>
            <a:chOff x="834568" y="1889709"/>
            <a:chExt cx="4017638" cy="4408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9A894F-D492-80B0-1CFE-A517BB88F34B}"/>
                </a:ext>
              </a:extLst>
            </p:cNvPr>
            <p:cNvSpPr txBox="1"/>
            <p:nvPr/>
          </p:nvSpPr>
          <p:spPr>
            <a:xfrm>
              <a:off x="834568" y="1889709"/>
              <a:ext cx="4017638" cy="39541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IDE</a:t>
              </a:r>
              <a:r>
                <a:rPr lang="ko-KR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(Integrated</a:t>
              </a:r>
              <a:r>
                <a:rPr lang="ko-KR" alt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Development Environment)</a:t>
              </a:r>
              <a:endPara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31A3D84-B6EB-E976-F9DF-C3ADC3540352}"/>
                </a:ext>
              </a:extLst>
            </p:cNvPr>
            <p:cNvCxnSpPr>
              <a:cxnSpLocks/>
            </p:cNvCxnSpPr>
            <p:nvPr/>
          </p:nvCxnSpPr>
          <p:spPr>
            <a:xfrm>
              <a:off x="834568" y="2330570"/>
              <a:ext cx="4017638" cy="0"/>
            </a:xfrm>
            <a:prstGeom prst="line">
              <a:avLst/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D14ACB-A378-3567-8B23-76049B60E8D1}"/>
              </a:ext>
            </a:extLst>
          </p:cNvPr>
          <p:cNvGrpSpPr/>
          <p:nvPr/>
        </p:nvGrpSpPr>
        <p:grpSpPr>
          <a:xfrm>
            <a:off x="6540554" y="1889709"/>
            <a:ext cx="4547746" cy="440861"/>
            <a:chOff x="834568" y="1889709"/>
            <a:chExt cx="4017638" cy="4408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22E6A3-D5FC-0427-A567-E982DB20DAE4}"/>
                </a:ext>
              </a:extLst>
            </p:cNvPr>
            <p:cNvSpPr txBox="1"/>
            <p:nvPr/>
          </p:nvSpPr>
          <p:spPr>
            <a:xfrm>
              <a:off x="834568" y="1889709"/>
              <a:ext cx="4017638" cy="39541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</a:rPr>
                <a:t>Computational Notebook</a:t>
              </a:r>
              <a:endPara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DD1EF5C-D8AE-520B-A4FB-C4070F691627}"/>
                </a:ext>
              </a:extLst>
            </p:cNvPr>
            <p:cNvCxnSpPr>
              <a:cxnSpLocks/>
            </p:cNvCxnSpPr>
            <p:nvPr/>
          </p:nvCxnSpPr>
          <p:spPr>
            <a:xfrm>
              <a:off x="834568" y="2330570"/>
              <a:ext cx="4017638" cy="0"/>
            </a:xfrm>
            <a:prstGeom prst="line">
              <a:avLst/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3E6DD8-FBD4-50FF-5D94-4104CA56DACD}"/>
              </a:ext>
            </a:extLst>
          </p:cNvPr>
          <p:cNvSpPr txBox="1"/>
          <p:nvPr/>
        </p:nvSpPr>
        <p:spPr>
          <a:xfrm>
            <a:off x="1068194" y="2485951"/>
            <a:ext cx="4547746" cy="269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코딩을 할 때 가장 많이 사용되는 도구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코드를 작성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편집하고 실행 및 디버깅하는 환경이 통합됨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MS Visual Studio/Visual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Studio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Code,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IntelliJ, Xcode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등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대부분의 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IDE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에서 다양한 확장 프로그램을 제공하여 생산성을 높임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(Copilot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등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</a:t>
            </a: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인터프리터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및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컴파일러 언어에 모두 적용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D55C7-8D14-C9E7-3097-940FDBAE7373}"/>
              </a:ext>
            </a:extLst>
          </p:cNvPr>
          <p:cNvSpPr txBox="1"/>
          <p:nvPr/>
        </p:nvSpPr>
        <p:spPr>
          <a:xfrm>
            <a:off x="6540554" y="2485951"/>
            <a:ext cx="4547746" cy="269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Donald Knuth 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교수의 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literate programming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패러다임에서 사람이 보고 이해하기 쉽도록 프로그램을 작성하자는 아이디어에서 도입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Jupyter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Notebook (Julia, Python, R), Wolfram Notebook, </a:t>
            </a:r>
            <a:r>
              <a:rPr lang="en-US" altLang="ko-KR" sz="1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Matlab</a:t>
            </a:r>
            <a:r>
              <a:rPr lang="en-US" altLang="ko-K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Notebook</a:t>
            </a: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등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인터프리터 언어에 적용하기 용이</a:t>
            </a:r>
            <a:endParaRPr lang="en-US" altLang="ko-K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eaLnBrk="0" hangingPunct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데이터를 탐색하면서 바로 결과를 확인할 수 있어서 데이터 분석에 많이 활용됨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9755C4-872A-6C2F-AA0D-BB207C90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115" y="5362054"/>
            <a:ext cx="654098" cy="6540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E48C21-9F69-4478-15B9-29927115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26" y="5324395"/>
            <a:ext cx="729416" cy="729416"/>
          </a:xfrm>
          <a:prstGeom prst="rect">
            <a:avLst/>
          </a:prstGeom>
        </p:spPr>
      </p:pic>
      <p:pic>
        <p:nvPicPr>
          <p:cNvPr id="1026" name="Picture 2" descr="IntelliJ IDEA - 위키백과, 우리 모두의 백과사전">
            <a:extLst>
              <a:ext uri="{FF2B5EF4-FFF2-40B4-BE49-F238E27FC236}">
                <a16:creationId xmlns:a16="http://schemas.microsoft.com/office/drawing/2014/main" id="{7FAEA748-E257-F94A-7FB1-D1850390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486" y="5329563"/>
            <a:ext cx="654099" cy="65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 App Store에서 제공하는 Xcode">
            <a:extLst>
              <a:ext uri="{FF2B5EF4-FFF2-40B4-BE49-F238E27FC236}">
                <a16:creationId xmlns:a16="http://schemas.microsoft.com/office/drawing/2014/main" id="{61FD37A0-B6DB-63E9-0C17-F186FA8D2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95" y="5324395"/>
            <a:ext cx="729416" cy="7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프로젝트 주피터 - 위키백과, 우리 모두의 백과사전">
            <a:extLst>
              <a:ext uri="{FF2B5EF4-FFF2-40B4-BE49-F238E27FC236}">
                <a16:creationId xmlns:a16="http://schemas.microsoft.com/office/drawing/2014/main" id="{CAD6270F-6369-C72E-BF0E-1DA7BB64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6" y="5253305"/>
            <a:ext cx="695891" cy="80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303E12-C1F9-6445-7671-154261276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179" y="5308005"/>
            <a:ext cx="2282879" cy="6667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6241F4-5DA0-5CBA-5F6E-A127F85024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65" y="5113671"/>
            <a:ext cx="1439141" cy="10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5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D6B64-0B4C-D1B1-3297-18097E755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18683E-ABA6-77A4-2FD5-1EB861929FB2}"/>
              </a:ext>
            </a:extLst>
          </p:cNvPr>
          <p:cNvSpPr/>
          <p:nvPr/>
        </p:nvSpPr>
        <p:spPr bwMode="white">
          <a:xfrm>
            <a:off x="841756" y="4693920"/>
            <a:ext cx="4572000" cy="1728470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Public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혹은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Private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선택해서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생성할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Public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혹은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Private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선택한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‘Create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버튼을 클릭하면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생성됨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생성을 위해 대기하는 과정이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BA38F9-63CF-9947-7000-01CC5C5038F1}"/>
              </a:ext>
            </a:extLst>
          </p:cNvPr>
          <p:cNvSpPr/>
          <p:nvPr/>
        </p:nvSpPr>
        <p:spPr bwMode="white">
          <a:xfrm>
            <a:off x="9956800" y="3958590"/>
            <a:ext cx="1625600" cy="28994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B4B33E-7E23-F6B1-8925-39A283EE5FED}"/>
              </a:ext>
            </a:extLst>
          </p:cNvPr>
          <p:cNvSpPr/>
          <p:nvPr/>
        </p:nvSpPr>
        <p:spPr bwMode="white">
          <a:xfrm>
            <a:off x="11289594" y="3675380"/>
            <a:ext cx="292806" cy="2832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113C19-1703-71A2-3FC3-141BFCD5E3FC}"/>
              </a:ext>
            </a:extLst>
          </p:cNvPr>
          <p:cNvSpPr/>
          <p:nvPr/>
        </p:nvSpPr>
        <p:spPr bwMode="white">
          <a:xfrm>
            <a:off x="10058400" y="6479540"/>
            <a:ext cx="857250" cy="2832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0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BF81C4-20C1-35B8-5B3C-2CB5E26F3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BE25981-ABCA-E574-33C9-FC3BC3B6DA6E}"/>
              </a:ext>
            </a:extLst>
          </p:cNvPr>
          <p:cNvSpPr/>
          <p:nvPr/>
        </p:nvSpPr>
        <p:spPr bwMode="white">
          <a:xfrm>
            <a:off x="841756" y="54315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생성이 완료되면 버튼이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‘See repository’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바뀜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E79CA9-D9F0-EAB3-9D8C-BCDF108575C5}"/>
              </a:ext>
            </a:extLst>
          </p:cNvPr>
          <p:cNvSpPr/>
          <p:nvPr/>
        </p:nvSpPr>
        <p:spPr bwMode="white">
          <a:xfrm>
            <a:off x="9956800" y="3958590"/>
            <a:ext cx="1625600" cy="28994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E47883-5084-6A80-4C44-974A68CE67DA}"/>
              </a:ext>
            </a:extLst>
          </p:cNvPr>
          <p:cNvSpPr/>
          <p:nvPr/>
        </p:nvSpPr>
        <p:spPr bwMode="white">
          <a:xfrm>
            <a:off x="11289594" y="3675380"/>
            <a:ext cx="292806" cy="2832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B6AC25-B747-D585-2BCA-CB02435D4228}"/>
              </a:ext>
            </a:extLst>
          </p:cNvPr>
          <p:cNvSpPr/>
          <p:nvPr/>
        </p:nvSpPr>
        <p:spPr bwMode="white">
          <a:xfrm>
            <a:off x="10058400" y="6479540"/>
            <a:ext cx="857250" cy="2832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74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ACB7CC-8FF9-6EBC-EB46-950C6162D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7557A-0C8A-EC1B-1847-7938356B6887}"/>
              </a:ext>
            </a:extLst>
          </p:cNvPr>
          <p:cNvSpPr/>
          <p:nvPr/>
        </p:nvSpPr>
        <p:spPr bwMode="white">
          <a:xfrm>
            <a:off x="841756" y="54315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‘See repository’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선택하면 위 화면으로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 목록에서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notebooks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폴더를 선택하면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63FB55D-A4C6-FE09-3B81-06B0AB008D2D}"/>
              </a:ext>
            </a:extLst>
          </p:cNvPr>
          <p:cNvSpPr/>
          <p:nvPr/>
        </p:nvSpPr>
        <p:spPr bwMode="white">
          <a:xfrm>
            <a:off x="2078736" y="2998724"/>
            <a:ext cx="857250" cy="2832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7DE6C7-9316-0457-0ACC-8477BDC8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7254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A243FE-CDA6-A115-D05E-82A801A5B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83F8DF-D78E-F6F4-91CD-DFCEC9926DA1}"/>
              </a:ext>
            </a:extLst>
          </p:cNvPr>
          <p:cNvSpPr/>
          <p:nvPr/>
        </p:nvSpPr>
        <p:spPr bwMode="white">
          <a:xfrm>
            <a:off x="841756" y="54315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notebook file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들이 보이며 앞에서 생성한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‘sample-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return.ipynb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선택하면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44E74CA-24BA-D5CB-8115-9D3F5D75228C}"/>
              </a:ext>
            </a:extLst>
          </p:cNvPr>
          <p:cNvSpPr/>
          <p:nvPr/>
        </p:nvSpPr>
        <p:spPr bwMode="white">
          <a:xfrm>
            <a:off x="2328672" y="3474212"/>
            <a:ext cx="908304" cy="2832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E62659-8A65-03F3-7B1F-166D6E7A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3651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51C61F-9226-91FA-A557-105F4E2DC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60AB62-E6B2-BA78-2B0A-103C87BD5152}"/>
              </a:ext>
            </a:extLst>
          </p:cNvPr>
          <p:cNvSpPr/>
          <p:nvPr/>
        </p:nvSpPr>
        <p:spPr bwMode="white">
          <a:xfrm>
            <a:off x="841756" y="5431536"/>
            <a:ext cx="10397744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앞에서 작성한 내용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‘import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pandas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pd’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포함된 내용이 저장되어 있음을 확인할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앞에서 언급한 바와 같이 이후에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수정되는 내용들이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에서는 보이지 않을 수 있으나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(git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개념이 익숙하지 않은 경우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python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수업 진행에는 문제가 없으니 일단 넘어가도록 함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89CCC4E-D72D-36D0-AF83-E726B6DF1F00}"/>
              </a:ext>
            </a:extLst>
          </p:cNvPr>
          <p:cNvSpPr/>
          <p:nvPr/>
        </p:nvSpPr>
        <p:spPr bwMode="white">
          <a:xfrm>
            <a:off x="2322576" y="3346196"/>
            <a:ext cx="1694688" cy="390652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D0C57D-6FF2-4EB3-0626-FF72B772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5880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E395EB-5933-2F11-3D27-C4FDA41DB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Codespaces</a:t>
            </a:r>
            <a:r>
              <a:rPr lang="en-US" altLang="ko-KR" dirty="0"/>
              <a:t> </a:t>
            </a:r>
            <a:r>
              <a:rPr lang="ko-KR" altLang="en-US" dirty="0"/>
              <a:t>중지 및 재시동</a:t>
            </a:r>
          </a:p>
        </p:txBody>
      </p:sp>
    </p:spTree>
    <p:extLst>
      <p:ext uri="{BB962C8B-B14F-4D97-AF65-F5344CB8AC3E}">
        <p14:creationId xmlns:p14="http://schemas.microsoft.com/office/powerpoint/2010/main" val="2095767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AD7C7F-0139-FE24-D379-0FF45A30A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504EC88-6472-3916-E17F-404222176288}"/>
              </a:ext>
            </a:extLst>
          </p:cNvPr>
          <p:cNvSpPr/>
          <p:nvPr/>
        </p:nvSpPr>
        <p:spPr bwMode="white">
          <a:xfrm>
            <a:off x="841756" y="4438835"/>
            <a:ext cx="4572000" cy="2290439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생성한 후에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이동해보면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‘Active’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상태가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‘Last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Minutes ago’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같이 나오면서 현재 중단되어 있는 것을 알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여기에서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‘main’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이라</a:t>
            </a:r>
            <a:r>
              <a:rPr lang="ko-KR" altLang="en-US" sz="1400" dirty="0">
                <a:solidFill>
                  <a:srgbClr val="002060"/>
                </a:solidFill>
                <a:latin typeface="맑은 고딕" panose="020F0502020204030204"/>
                <a:ea typeface="맑은 고딕" panose="020B0503020000020004" pitchFamily="50" charset="-127"/>
              </a:rPr>
              <a:t>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되어 있는 영역을 누르면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다시 시작됨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생성하지 않은 경우에는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경우엔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artemis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클릭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B88CAD-9203-EDC8-5E69-572C34452D20}"/>
              </a:ext>
            </a:extLst>
          </p:cNvPr>
          <p:cNvSpPr/>
          <p:nvPr/>
        </p:nvSpPr>
        <p:spPr bwMode="white">
          <a:xfrm>
            <a:off x="969264" y="240284"/>
            <a:ext cx="1560576" cy="2900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F6C3304-A071-62EC-62CD-EE3E4C1759D6}"/>
              </a:ext>
            </a:extLst>
          </p:cNvPr>
          <p:cNvSpPr/>
          <p:nvPr/>
        </p:nvSpPr>
        <p:spPr bwMode="white">
          <a:xfrm>
            <a:off x="10430256" y="4050792"/>
            <a:ext cx="948944" cy="215899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7AB6B70-D08D-5D6C-12D4-A2123CA28696}"/>
              </a:ext>
            </a:extLst>
          </p:cNvPr>
          <p:cNvSpPr/>
          <p:nvPr/>
        </p:nvSpPr>
        <p:spPr bwMode="white">
          <a:xfrm>
            <a:off x="2181860" y="4212336"/>
            <a:ext cx="419100" cy="162304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D35280-F82C-F2EE-5AEB-59982134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82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A6DB94-DFF2-FD0E-03AF-8B42E3A66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964284B-3892-D2E6-4F78-391300615633}"/>
              </a:ext>
            </a:extLst>
          </p:cNvPr>
          <p:cNvSpPr/>
          <p:nvPr/>
        </p:nvSpPr>
        <p:spPr bwMode="white">
          <a:xfrm>
            <a:off x="841756" y="54315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이전에 진행했던 상태 그대로 복원이 되었음을 알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4E0AD3-D6C8-74D6-E171-DCF76A53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079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4286E0-9E47-2D60-4D4B-7351E773D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D0CF478-2691-00F9-C8CC-8E90964785A1}"/>
              </a:ext>
            </a:extLst>
          </p:cNvPr>
          <p:cNvSpPr/>
          <p:nvPr/>
        </p:nvSpPr>
        <p:spPr bwMode="white">
          <a:xfrm>
            <a:off x="841755" y="4572000"/>
            <a:ext cx="7512131" cy="1704513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다시 이동해보면 이번엔 상태가 다시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‘Active’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되어 있음을 알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‘Active’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상태는 과금이 진행중이므로 하던 작업을 중지하면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 중단 시키는 것이 좋음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아무 동작을 취하지 않고 시간이 경과하면 일정 시간 이후에 자동으로 종료됨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(idle timeout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기본값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30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Settings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변경 가능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84FDFF5-2484-2457-E412-98CCE17D338E}"/>
              </a:ext>
            </a:extLst>
          </p:cNvPr>
          <p:cNvSpPr/>
          <p:nvPr/>
        </p:nvSpPr>
        <p:spPr bwMode="white">
          <a:xfrm>
            <a:off x="969264" y="240284"/>
            <a:ext cx="1560576" cy="2900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F15A37C-9096-2DCC-967D-21996171D699}"/>
              </a:ext>
            </a:extLst>
          </p:cNvPr>
          <p:cNvSpPr/>
          <p:nvPr/>
        </p:nvSpPr>
        <p:spPr bwMode="white">
          <a:xfrm>
            <a:off x="10430256" y="4050792"/>
            <a:ext cx="948944" cy="215899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89520-1B7C-4CE2-D21F-3B6C5229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5574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2B2E8-405B-6B4D-AD28-A77575E1A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38F461-B1A1-7A2F-1824-9A6008672435}"/>
              </a:ext>
            </a:extLst>
          </p:cNvPr>
          <p:cNvSpPr/>
          <p:nvPr/>
        </p:nvSpPr>
        <p:spPr bwMode="white">
          <a:xfrm>
            <a:off x="841756" y="5431536"/>
            <a:ext cx="4572000" cy="99085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메뉴를 선택해서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‘Stop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선택하면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5C2967-447F-F3B1-EA2C-53DFB7518461}"/>
              </a:ext>
            </a:extLst>
          </p:cNvPr>
          <p:cNvSpPr/>
          <p:nvPr/>
        </p:nvSpPr>
        <p:spPr bwMode="white">
          <a:xfrm>
            <a:off x="10045700" y="4242308"/>
            <a:ext cx="1625600" cy="13119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ED2E1F-455B-2A5B-0F3C-B1C4A7AAD66D}"/>
              </a:ext>
            </a:extLst>
          </p:cNvPr>
          <p:cNvSpPr/>
          <p:nvPr/>
        </p:nvSpPr>
        <p:spPr bwMode="white">
          <a:xfrm>
            <a:off x="11378494" y="3959098"/>
            <a:ext cx="292806" cy="28321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CC5A0-80D4-55B1-657E-0867AB8E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185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199CF-5B2E-4E72-A18E-DCF7AC86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개발 환경 비교 </a:t>
            </a:r>
            <a:r>
              <a:rPr lang="en-US" altLang="ko-KR" dirty="0"/>
              <a:t>(Notebook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BF6DE336-535E-CB4C-1E49-B2B59532A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919445"/>
              </p:ext>
            </p:extLst>
          </p:nvPr>
        </p:nvGraphicFramePr>
        <p:xfrm>
          <a:off x="426682" y="892753"/>
          <a:ext cx="11369105" cy="5052317"/>
        </p:xfrm>
        <a:graphic>
          <a:graphicData uri="http://schemas.openxmlformats.org/drawingml/2006/table">
            <a:tbl>
              <a:tblPr firstRow="1" bandRow="1"/>
              <a:tblGrid>
                <a:gridCol w="1062355">
                  <a:extLst>
                    <a:ext uri="{9D8B030D-6E8A-4147-A177-3AD203B41FA5}">
                      <a16:colId xmlns:a16="http://schemas.microsoft.com/office/drawing/2014/main" val="1428483170"/>
                    </a:ext>
                  </a:extLst>
                </a:gridCol>
                <a:gridCol w="2061350">
                  <a:extLst>
                    <a:ext uri="{9D8B030D-6E8A-4147-A177-3AD203B41FA5}">
                      <a16:colId xmlns:a16="http://schemas.microsoft.com/office/drawing/2014/main" val="779810055"/>
                    </a:ext>
                  </a:extLst>
                </a:gridCol>
                <a:gridCol w="2061350">
                  <a:extLst>
                    <a:ext uri="{9D8B030D-6E8A-4147-A177-3AD203B41FA5}">
                      <a16:colId xmlns:a16="http://schemas.microsoft.com/office/drawing/2014/main" val="2831903517"/>
                    </a:ext>
                  </a:extLst>
                </a:gridCol>
                <a:gridCol w="2061350">
                  <a:extLst>
                    <a:ext uri="{9D8B030D-6E8A-4147-A177-3AD203B41FA5}">
                      <a16:colId xmlns:a16="http://schemas.microsoft.com/office/drawing/2014/main" val="3595419121"/>
                    </a:ext>
                  </a:extLst>
                </a:gridCol>
                <a:gridCol w="2061350">
                  <a:extLst>
                    <a:ext uri="{9D8B030D-6E8A-4147-A177-3AD203B41FA5}">
                      <a16:colId xmlns:a16="http://schemas.microsoft.com/office/drawing/2014/main" val="2956485156"/>
                    </a:ext>
                  </a:extLst>
                </a:gridCol>
                <a:gridCol w="2061350">
                  <a:extLst>
                    <a:ext uri="{9D8B030D-6E8A-4147-A177-3AD203B41FA5}">
                      <a16:colId xmlns:a16="http://schemas.microsoft.com/office/drawing/2014/main" val="1837161003"/>
                    </a:ext>
                  </a:extLst>
                </a:gridCol>
              </a:tblGrid>
              <a:tr h="2321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MS</a:t>
                      </a:r>
                      <a:r>
                        <a:rPr lang="ko-KR" altLang="en-US" sz="1200" dirty="0">
                          <a:latin typeface="+mn-lt"/>
                        </a:rPr>
                        <a:t> </a:t>
                      </a:r>
                      <a:r>
                        <a:rPr lang="en-US" altLang="ko-KR" sz="1200" dirty="0">
                          <a:latin typeface="+mn-lt"/>
                        </a:rPr>
                        <a:t>VS Code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err="1">
                          <a:latin typeface="+mn-lt"/>
                        </a:rPr>
                        <a:t>Jupyter</a:t>
                      </a:r>
                      <a:r>
                        <a:rPr lang="en-US" altLang="ko-KR" sz="1200" dirty="0">
                          <a:latin typeface="+mn-lt"/>
                        </a:rPr>
                        <a:t> Notebook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Google </a:t>
                      </a:r>
                      <a:r>
                        <a:rPr lang="en-US" altLang="ko-KR" sz="1200" dirty="0" err="1">
                          <a:latin typeface="+mn-lt"/>
                        </a:rPr>
                        <a:t>Colab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Azure Notebook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GitHub </a:t>
                      </a:r>
                      <a:r>
                        <a:rPr lang="en-US" altLang="ko-KR" sz="1200" dirty="0" err="1">
                          <a:latin typeface="+mn-lt"/>
                        </a:rPr>
                        <a:t>Codespaces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06845"/>
                  </a:ext>
                </a:extLst>
              </a:tr>
              <a:tr h="2128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>
                          <a:latin typeface="+mn-lt"/>
                        </a:rPr>
                        <a:t>공급사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Microsoft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Project </a:t>
                      </a:r>
                      <a:r>
                        <a:rPr lang="en-US" altLang="ko-KR" sz="1050" dirty="0" err="1">
                          <a:latin typeface="+mn-lt"/>
                        </a:rPr>
                        <a:t>Jupyter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Google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Microsoft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GitHub (Microsoft </a:t>
                      </a:r>
                      <a:r>
                        <a:rPr lang="ko-KR" altLang="en-US" sz="1050" dirty="0">
                          <a:latin typeface="+mn-lt"/>
                        </a:rPr>
                        <a:t>자회사</a:t>
                      </a:r>
                      <a:r>
                        <a:rPr lang="en-US" altLang="ko-KR" sz="1050" dirty="0">
                          <a:latin typeface="+mn-lt"/>
                        </a:rPr>
                        <a:t>)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703961"/>
                  </a:ext>
                </a:extLst>
              </a:tr>
              <a:tr h="2128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>
                          <a:latin typeface="+mn-lt"/>
                        </a:rPr>
                        <a:t>유형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Desktop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Desktop with browser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SaaS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SaaS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SaaS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469563"/>
                  </a:ext>
                </a:extLst>
              </a:tr>
              <a:tr h="37770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>
                          <a:latin typeface="+mn-lt"/>
                        </a:rPr>
                        <a:t>필요조건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Python3</a:t>
                      </a:r>
                    </a:p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Visual Studio</a:t>
                      </a:r>
                      <a:r>
                        <a:rPr lang="ko-KR" altLang="en-US" sz="1050" dirty="0">
                          <a:latin typeface="+mn-lt"/>
                        </a:rPr>
                        <a:t> </a:t>
                      </a:r>
                      <a:r>
                        <a:rPr lang="en-US" altLang="ko-KR" sz="1050" dirty="0">
                          <a:latin typeface="+mn-lt"/>
                        </a:rPr>
                        <a:t>Code Extension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Anaconda(with Python3)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Browser</a:t>
                      </a:r>
                    </a:p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Google </a:t>
                      </a:r>
                      <a:r>
                        <a:rPr lang="ko-KR" altLang="en-US" sz="1050" dirty="0">
                          <a:latin typeface="+mn-lt"/>
                        </a:rPr>
                        <a:t>계정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Browser only</a:t>
                      </a:r>
                    </a:p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Azure </a:t>
                      </a:r>
                      <a:r>
                        <a:rPr lang="ko-KR" altLang="en-US" sz="1050" dirty="0">
                          <a:latin typeface="+mn-lt"/>
                        </a:rPr>
                        <a:t>계정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Browser</a:t>
                      </a:r>
                    </a:p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GitHub </a:t>
                      </a:r>
                      <a:r>
                        <a:rPr lang="ko-KR" altLang="en-US" sz="1050" dirty="0">
                          <a:latin typeface="+mn-lt"/>
                        </a:rPr>
                        <a:t>계정</a:t>
                      </a:r>
                      <a:endParaRPr lang="en-US" altLang="ko-KR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79588"/>
                  </a:ext>
                </a:extLst>
              </a:tr>
              <a:tr h="48374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>
                          <a:latin typeface="+mn-lt"/>
                        </a:rPr>
                        <a:t>가격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무료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무료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무료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Pro $9.99/</a:t>
                      </a:r>
                      <a:r>
                        <a:rPr lang="ko-KR" altLang="en-US" sz="1050" dirty="0">
                          <a:latin typeface="+mn-lt"/>
                        </a:rPr>
                        <a:t>월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Pro+ $49.99/</a:t>
                      </a:r>
                      <a:r>
                        <a:rPr lang="ko-KR" altLang="en-US" sz="1050" dirty="0">
                          <a:latin typeface="+mn-lt"/>
                        </a:rPr>
                        <a:t>월</a:t>
                      </a:r>
                      <a:endParaRPr lang="en-US" altLang="ko-KR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유료 </a:t>
                      </a:r>
                      <a:r>
                        <a:rPr lang="en-US" altLang="ko-KR" sz="1050" dirty="0">
                          <a:latin typeface="+mn-lt"/>
                        </a:rPr>
                        <a:t>(Pay as you go)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무료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Pro/Team $4/</a:t>
                      </a:r>
                      <a:r>
                        <a:rPr lang="ko-KR" altLang="en-US" sz="1050" dirty="0">
                          <a:latin typeface="+mn-lt"/>
                        </a:rPr>
                        <a:t>월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Enterprise $21/</a:t>
                      </a:r>
                      <a:r>
                        <a:rPr lang="ko-KR" altLang="en-US" sz="1050" dirty="0">
                          <a:latin typeface="+mn-lt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64196"/>
                  </a:ext>
                </a:extLst>
              </a:tr>
              <a:tr h="6191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>
                          <a:latin typeface="+mn-lt"/>
                        </a:rPr>
                        <a:t>장점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비용 발생 없음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Visual Studio Code</a:t>
                      </a:r>
                      <a:r>
                        <a:rPr lang="ko-KR" altLang="en-US" sz="1050" dirty="0">
                          <a:latin typeface="+mn-lt"/>
                        </a:rPr>
                        <a:t>의 다양한 기능 활용 가능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GitHub </a:t>
                      </a:r>
                      <a:r>
                        <a:rPr lang="ko-KR" altLang="en-US" sz="1050" dirty="0">
                          <a:latin typeface="+mn-lt"/>
                        </a:rPr>
                        <a:t>연동 가능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비용 발생 없음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GitHub </a:t>
                      </a:r>
                      <a:r>
                        <a:rPr lang="ko-KR" altLang="en-US" sz="1050" dirty="0">
                          <a:latin typeface="+mn-lt"/>
                        </a:rPr>
                        <a:t>연동 가능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사용량이 많지 않은 경우 무료로 사용 가능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Google </a:t>
                      </a:r>
                      <a:r>
                        <a:rPr lang="ko-KR" altLang="en-US" sz="1050" dirty="0">
                          <a:latin typeface="+mn-lt"/>
                        </a:rPr>
                        <a:t>기반 </a:t>
                      </a:r>
                      <a:r>
                        <a:rPr lang="en-US" altLang="ko-KR" sz="1050" dirty="0">
                          <a:latin typeface="+mn-lt"/>
                        </a:rPr>
                        <a:t>workflow </a:t>
                      </a:r>
                      <a:r>
                        <a:rPr lang="ko-KR" altLang="en-US" sz="1050" dirty="0">
                          <a:latin typeface="+mn-lt"/>
                        </a:rPr>
                        <a:t>구성이 비교적 용이</a:t>
                      </a:r>
                      <a:endParaRPr lang="en-US" altLang="ko-KR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쓰는 만큼 비용 지불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Azure cloud</a:t>
                      </a:r>
                      <a:r>
                        <a:rPr lang="ko-KR" altLang="en-US" sz="1050" dirty="0">
                          <a:latin typeface="+mn-lt"/>
                        </a:rPr>
                        <a:t>내 다른 작업과 연동 용이</a:t>
                      </a:r>
                      <a:endParaRPr lang="en-US" altLang="ko-KR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사용량이 많지 않은 경우 무료로 사용 가능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GitHub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기반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workflow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구성 용이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(CI/CD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외 다양한 언어 지원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068656"/>
                  </a:ext>
                </a:extLst>
              </a:tr>
              <a:tr h="754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>
                          <a:latin typeface="+mn-lt"/>
                        </a:rPr>
                        <a:t>단점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소프트웨어 설치 및 관리 노력 필요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소프트웨어 설치 및 관리 노력 필요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무료 버전으로 충분하지 않을 수 있음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무료 버전 없고</a:t>
                      </a:r>
                      <a:r>
                        <a:rPr lang="en-US" altLang="ko-KR" sz="1050" dirty="0">
                          <a:latin typeface="+mn-lt"/>
                        </a:rPr>
                        <a:t>, </a:t>
                      </a:r>
                      <a:r>
                        <a:rPr lang="ko-KR" altLang="en-US" sz="1050" dirty="0">
                          <a:latin typeface="+mn-lt"/>
                        </a:rPr>
                        <a:t>사용량이 많으면 비용이 높아질 수 있음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lt"/>
                        </a:rPr>
                        <a:t>Azure cloud </a:t>
                      </a:r>
                      <a:r>
                        <a:rPr lang="ko-KR" altLang="en-US" sz="1050" dirty="0">
                          <a:latin typeface="+mn-lt"/>
                        </a:rPr>
                        <a:t>구독 필요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무료버전으로 충분하지 않을 수 있음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31234"/>
                  </a:ext>
                </a:extLst>
              </a:tr>
              <a:tr h="2128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latin typeface="+mn-lt"/>
                        </a:rPr>
                        <a:t>GitHub </a:t>
                      </a:r>
                      <a:r>
                        <a:rPr lang="ko-KR" altLang="en-US" sz="1050" b="1" dirty="0">
                          <a:latin typeface="+mn-lt"/>
                        </a:rPr>
                        <a:t>연동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>
                          <a:latin typeface="+mn-lt"/>
                        </a:rPr>
                        <a:t>가능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>
                          <a:latin typeface="+mn-lt"/>
                        </a:rPr>
                        <a:t>가능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>
                          <a:latin typeface="+mn-lt"/>
                        </a:rPr>
                        <a:t>가능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>
                          <a:latin typeface="+mn-lt"/>
                        </a:rPr>
                        <a:t>용이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75252"/>
                  </a:ext>
                </a:extLst>
              </a:tr>
              <a:tr h="48374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>
                          <a:latin typeface="+mn-lt"/>
                        </a:rPr>
                        <a:t>성능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PC</a:t>
                      </a:r>
                      <a:r>
                        <a:rPr lang="ko-KR" altLang="en-US" sz="1050" dirty="0">
                          <a:latin typeface="+mn-lt"/>
                        </a:rPr>
                        <a:t> 성능에 비례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PC </a:t>
                      </a:r>
                      <a:r>
                        <a:rPr lang="ko-KR" altLang="en-US" sz="1050" dirty="0">
                          <a:latin typeface="+mn-lt"/>
                        </a:rPr>
                        <a:t>성능에 비례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무료의 경우 제한적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유료는 보다 많은 리소스 제공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050" dirty="0">
                          <a:latin typeface="+mn-lt"/>
                        </a:rPr>
                        <a:t>선택하는 </a:t>
                      </a:r>
                      <a:r>
                        <a:rPr lang="en-US" altLang="ko-KR" sz="1050" dirty="0">
                          <a:latin typeface="+mn-lt"/>
                        </a:rPr>
                        <a:t>Compute</a:t>
                      </a:r>
                      <a:r>
                        <a:rPr lang="ko-KR" altLang="en-US" sz="1050" dirty="0">
                          <a:latin typeface="+mn-lt"/>
                        </a:rPr>
                        <a:t> 성능에 비례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무료의 경우 제한적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유료는 보다 많은 리소스 제공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33774"/>
                  </a:ext>
                </a:extLst>
              </a:tr>
              <a:tr h="3482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>
                          <a:latin typeface="+mn-lt"/>
                        </a:rPr>
                        <a:t>특이사항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Azure cloud college students </a:t>
                      </a:r>
                      <a:r>
                        <a:rPr lang="ko-KR" altLang="en-US" sz="1050" dirty="0">
                          <a:latin typeface="+mn-lt"/>
                        </a:rPr>
                        <a:t>무료 계정 제공 활용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050" dirty="0">
                          <a:latin typeface="+mn-lt"/>
                        </a:rPr>
                        <a:t>학생</a:t>
                      </a:r>
                      <a:r>
                        <a:rPr lang="en-US" altLang="ko-KR" sz="1050" dirty="0">
                          <a:latin typeface="+mn-lt"/>
                        </a:rPr>
                        <a:t>/</a:t>
                      </a:r>
                      <a:r>
                        <a:rPr lang="ko-KR" altLang="en-US" sz="1050" dirty="0">
                          <a:latin typeface="+mn-lt"/>
                        </a:rPr>
                        <a:t>교사에 대해서 할인 제공</a:t>
                      </a:r>
                      <a:endParaRPr lang="en-US" altLang="ko-KR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210832"/>
                  </a:ext>
                </a:extLst>
              </a:tr>
              <a:tr h="3482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b="1" dirty="0">
                          <a:latin typeface="+mn-lt"/>
                        </a:rPr>
                        <a:t>권장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050" dirty="0">
                          <a:latin typeface="+mn-lt"/>
                        </a:rPr>
                        <a:t>고성능 </a:t>
                      </a:r>
                      <a:r>
                        <a:rPr lang="en-US" altLang="ko-KR" sz="1050" dirty="0">
                          <a:latin typeface="+mn-lt"/>
                        </a:rPr>
                        <a:t>PC </a:t>
                      </a:r>
                      <a:r>
                        <a:rPr lang="ko-KR" altLang="en-US" sz="1050" dirty="0">
                          <a:latin typeface="+mn-lt"/>
                        </a:rPr>
                        <a:t>보유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VS code </a:t>
                      </a:r>
                      <a:r>
                        <a:rPr lang="ko-KR" altLang="en-US" sz="1050" dirty="0">
                          <a:latin typeface="+mn-lt"/>
                        </a:rPr>
                        <a:t>등 </a:t>
                      </a:r>
                      <a:r>
                        <a:rPr lang="en-US" altLang="ko-KR" sz="1050" dirty="0">
                          <a:latin typeface="+mn-lt"/>
                        </a:rPr>
                        <a:t>PC </a:t>
                      </a:r>
                      <a:r>
                        <a:rPr lang="ko-KR" altLang="en-US" sz="1050" dirty="0">
                          <a:latin typeface="+mn-lt"/>
                        </a:rPr>
                        <a:t>사용 능숙</a:t>
                      </a:r>
                      <a:endParaRPr lang="en-US" altLang="ko-KR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Anaconda</a:t>
                      </a:r>
                      <a:r>
                        <a:rPr lang="ko-KR" altLang="en-US" sz="1050" dirty="0">
                          <a:latin typeface="+mn-lt"/>
                        </a:rPr>
                        <a:t>를 이미 설치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Google</a:t>
                      </a:r>
                      <a:r>
                        <a:rPr lang="ko-KR" altLang="en-US" sz="1050" dirty="0">
                          <a:latin typeface="+mn-lt"/>
                        </a:rPr>
                        <a:t>기반 환경의 사용자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dirty="0">
                          <a:latin typeface="+mn-lt"/>
                        </a:rPr>
                        <a:t>Azure cloud</a:t>
                      </a:r>
                      <a:r>
                        <a:rPr lang="ko-KR" altLang="en-US" sz="1050" dirty="0">
                          <a:latin typeface="+mn-lt"/>
                        </a:rPr>
                        <a:t>를 이미 사용 중인</a:t>
                      </a:r>
                      <a:endParaRPr lang="en-US" altLang="ko-KR" sz="1050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050" dirty="0">
                          <a:latin typeface="+mn-lt"/>
                        </a:rPr>
                        <a:t>대학생</a:t>
                      </a:r>
                      <a:endParaRPr lang="en-US" altLang="ko-KR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050" dirty="0">
                          <a:latin typeface="+mn-lt"/>
                        </a:rPr>
                        <a:t>학생 및 교사</a:t>
                      </a:r>
                      <a:endParaRPr lang="en-US" altLang="ko-KR" sz="1050" dirty="0"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26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DE2F939-9870-12DE-587B-79E9770E6541}"/>
              </a:ext>
            </a:extLst>
          </p:cNvPr>
          <p:cNvSpPr txBox="1"/>
          <p:nvPr/>
        </p:nvSpPr>
        <p:spPr>
          <a:xfrm>
            <a:off x="667538" y="5971053"/>
            <a:ext cx="984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가정에서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1400" i="1" kern="0" dirty="0">
                <a:solidFill>
                  <a:prstClr val="black"/>
                </a:solidFill>
              </a:rPr>
              <a:t>PC </a:t>
            </a:r>
            <a:r>
              <a:rPr lang="ko-KR" altLang="en-US" sz="1400" i="1" kern="0" dirty="0">
                <a:solidFill>
                  <a:prstClr val="black"/>
                </a:solidFill>
              </a:rPr>
              <a:t>활용이 능숙한 경우</a:t>
            </a:r>
            <a:r>
              <a:rPr lang="en-US" altLang="ko-KR" sz="1400" i="1" kern="0" dirty="0">
                <a:solidFill>
                  <a:prstClr val="black"/>
                </a:solidFill>
              </a:rPr>
              <a:t>. 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PC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고성능 그래픽 카드 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RTX3080)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장착되어 있는 경우 딥러닝</a:t>
            </a:r>
            <a:r>
              <a:rPr lang="ko-KR" altLang="en-US" sz="1400" i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도 가능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735822-F682-01A2-D7BA-ECE5C883EF51}"/>
              </a:ext>
            </a:extLst>
          </p:cNvPr>
          <p:cNvSpPr txBox="1"/>
          <p:nvPr/>
        </p:nvSpPr>
        <p:spPr>
          <a:xfrm>
            <a:off x="667538" y="6347767"/>
            <a:ext cx="336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학생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교사 등 학교 현장</a:t>
            </a:r>
            <a:r>
              <a:rPr kumimoji="0" lang="ko-KR" altLang="en-US" sz="1400" b="0" i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i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및 기업에서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66BFDD-6655-61A6-9D54-9F5D4C425F4C}"/>
              </a:ext>
            </a:extLst>
          </p:cNvPr>
          <p:cNvGrpSpPr/>
          <p:nvPr/>
        </p:nvGrpSpPr>
        <p:grpSpPr>
          <a:xfrm>
            <a:off x="667538" y="823281"/>
            <a:ext cx="2875762" cy="5301661"/>
            <a:chOff x="667538" y="823281"/>
            <a:chExt cx="2875762" cy="530166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D86DB20-E308-EF02-CC9C-C2F1F354B596}"/>
                </a:ext>
              </a:extLst>
            </p:cNvPr>
            <p:cNvSpPr/>
            <p:nvPr/>
          </p:nvSpPr>
          <p:spPr>
            <a:xfrm>
              <a:off x="1390650" y="823281"/>
              <a:ext cx="2152650" cy="5141965"/>
            </a:xfrm>
            <a:prstGeom prst="roundRect">
              <a:avLst>
                <a:gd name="adj" fmla="val 3983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5DEAF074-C50E-6FC4-2E36-B14FC0004C6D}"/>
                </a:ext>
              </a:extLst>
            </p:cNvPr>
            <p:cNvCxnSpPr>
              <a:cxnSpLocks/>
              <a:stCxn id="32" idx="1"/>
              <a:endCxn id="30" idx="1"/>
            </p:cNvCxnSpPr>
            <p:nvPr/>
          </p:nvCxnSpPr>
          <p:spPr>
            <a:xfrm rot="10800000" flipH="1">
              <a:off x="667538" y="3394264"/>
              <a:ext cx="723112" cy="2730678"/>
            </a:xfrm>
            <a:prstGeom prst="bentConnector3">
              <a:avLst>
                <a:gd name="adj1" fmla="val -31613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C58B743-9C3F-3D88-3318-E0319895999D}"/>
              </a:ext>
            </a:extLst>
          </p:cNvPr>
          <p:cNvGrpSpPr/>
          <p:nvPr/>
        </p:nvGrpSpPr>
        <p:grpSpPr>
          <a:xfrm>
            <a:off x="4037371" y="823280"/>
            <a:ext cx="7768581" cy="5678376"/>
            <a:chOff x="4037371" y="823280"/>
            <a:chExt cx="7768581" cy="567837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1E45D3B-9ACB-CE9C-9DF0-1E788E170E0A}"/>
                </a:ext>
              </a:extLst>
            </p:cNvPr>
            <p:cNvSpPr/>
            <p:nvPr/>
          </p:nvSpPr>
          <p:spPr>
            <a:xfrm>
              <a:off x="9653302" y="823280"/>
              <a:ext cx="2152650" cy="5141965"/>
            </a:xfrm>
            <a:prstGeom prst="roundRect">
              <a:avLst>
                <a:gd name="adj" fmla="val 3983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ACE2F782-4623-2AC4-461E-F20E7988CA1B}"/>
                </a:ext>
              </a:extLst>
            </p:cNvPr>
            <p:cNvCxnSpPr>
              <a:cxnSpLocks/>
              <a:stCxn id="33" idx="3"/>
              <a:endCxn id="29" idx="3"/>
            </p:cNvCxnSpPr>
            <p:nvPr/>
          </p:nvCxnSpPr>
          <p:spPr>
            <a:xfrm flipV="1">
              <a:off x="4037371" y="3418911"/>
              <a:ext cx="7758416" cy="3082745"/>
            </a:xfrm>
            <a:prstGeom prst="bentConnector3">
              <a:avLst>
                <a:gd name="adj1" fmla="val 102946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61D09-FA04-C0D7-B55D-ED782FD0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156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9BFD28F-A5D3-53A1-9814-934B87703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617C8A-F79A-B02A-4748-E9CBB96EDE97}"/>
              </a:ext>
            </a:extLst>
          </p:cNvPr>
          <p:cNvSpPr/>
          <p:nvPr/>
        </p:nvSpPr>
        <p:spPr bwMode="white">
          <a:xfrm>
            <a:off x="841756" y="4748784"/>
            <a:ext cx="8783828" cy="1920240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‘Active’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‘Last used ? minute ago’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변한 것을 알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실행할 때에는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‘main’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다시 누르면 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NOTE: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중단되더라도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storage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대한 비용은 계속 과금이 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월별로 허용되는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storage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크기가 개인적으로 사용하기에는 충분한 양이므로 크게 우려할 수준은 아님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15GB)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비용 계산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 Active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Compute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점유된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Storage 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상태 무관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보다 더 자세한 내용은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/>
              </a:rPr>
              <a:t>About billing for GitHub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/>
              </a:rPr>
              <a:t>Codespaces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/>
              </a:rPr>
              <a:t> - GitHub Docs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문서 참고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9660285-8D82-CEAB-7D1F-89E299B9BC8E}"/>
              </a:ext>
            </a:extLst>
          </p:cNvPr>
          <p:cNvSpPr/>
          <p:nvPr/>
        </p:nvSpPr>
        <p:spPr bwMode="white">
          <a:xfrm>
            <a:off x="10442448" y="4447032"/>
            <a:ext cx="948944" cy="215899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C7D4FF-8D26-F344-F2D0-22295F0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0436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B16664-B633-37D9-A93C-AE65CEF1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61D275-F2DD-D427-C78D-E879AADC2B64}"/>
              </a:ext>
            </a:extLst>
          </p:cNvPr>
          <p:cNvSpPr/>
          <p:nvPr/>
        </p:nvSpPr>
        <p:spPr bwMode="white">
          <a:xfrm>
            <a:off x="6459984" y="5238221"/>
            <a:ext cx="4360164" cy="1082680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설정에서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billing and plans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선택하면 현재까지 사용한 내역을 보여줌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/>
              </a:rPr>
              <a:t>Billing (github.com)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681A211-7CA4-D02B-DD4B-731E20B18E07}"/>
              </a:ext>
            </a:extLst>
          </p:cNvPr>
          <p:cNvSpPr/>
          <p:nvPr/>
        </p:nvSpPr>
        <p:spPr bwMode="white">
          <a:xfrm>
            <a:off x="1946518" y="2889250"/>
            <a:ext cx="920507" cy="18415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CFAE41-D1E3-3F74-8251-1D0C1108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8478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EB7EA-BFD3-AD52-4ECE-2CF71BAE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9FDC0C-CBD5-D494-0FBA-171CDDE1E9D4}"/>
              </a:ext>
            </a:extLst>
          </p:cNvPr>
          <p:cNvSpPr/>
          <p:nvPr/>
        </p:nvSpPr>
        <p:spPr bwMode="white">
          <a:xfrm>
            <a:off x="3949700" y="5222874"/>
            <a:ext cx="4883150" cy="1044575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8ECD12-C387-A744-BF55-9379431FDC99}"/>
              </a:ext>
            </a:extLst>
          </p:cNvPr>
          <p:cNvSpPr/>
          <p:nvPr/>
        </p:nvSpPr>
        <p:spPr bwMode="white">
          <a:xfrm>
            <a:off x="7190234" y="3429000"/>
            <a:ext cx="4360164" cy="1634601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notebook template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써서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생성한 경우에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4-core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쓰도록 설정이 되어 있으므로 아래와 같이 사용량이 측정되고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core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수를 조정하기 위해서는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devcontainer.json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core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수를 변경함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6068E6-4E60-1138-6878-5EFBA6DB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6284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3F66AD-CFEF-EC93-E218-9BE9C086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AF4166-EDBF-A120-6766-04BB34E08B47}"/>
              </a:ext>
            </a:extLst>
          </p:cNvPr>
          <p:cNvSpPr/>
          <p:nvPr/>
        </p:nvSpPr>
        <p:spPr bwMode="white">
          <a:xfrm>
            <a:off x="7190234" y="3178206"/>
            <a:ext cx="4360164" cy="3178206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Compute resource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줄여서 쓰고 싶은 경우에는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2core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설정을 변경한 것을 쓰는 것도 방법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실행시킴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/>
              </a:rPr>
              <a:t>https://github.com/elixirr-seungjoon/codespaces-jupyter-2core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2core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지정하면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4core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쓰는 경우보다 실행시간이 더 걸려서 결국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compute resource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사용량 전체는 많이 차이가 나지는 않겠지만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idle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(python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코드가 실행되지 않는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core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사용수를 줄이는 효과가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3DBF09-356E-7694-BAC6-7C33715430E6}"/>
              </a:ext>
            </a:extLst>
          </p:cNvPr>
          <p:cNvSpPr/>
          <p:nvPr/>
        </p:nvSpPr>
        <p:spPr bwMode="white">
          <a:xfrm>
            <a:off x="7388529" y="1979039"/>
            <a:ext cx="574371" cy="215899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A9DF9A-275A-E6E6-A84B-DA413AB823F5}"/>
              </a:ext>
            </a:extLst>
          </p:cNvPr>
          <p:cNvSpPr/>
          <p:nvPr/>
        </p:nvSpPr>
        <p:spPr bwMode="white">
          <a:xfrm>
            <a:off x="3319227" y="1131617"/>
            <a:ext cx="6623763" cy="345834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사전 정의된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이외에 다른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실행시키는 방법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A658B5-D245-14B6-0925-DBB18827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7144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E395EB-5933-2F11-3D27-C4FDA41DB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장애 대응</a:t>
            </a:r>
          </a:p>
        </p:txBody>
      </p:sp>
    </p:spTree>
    <p:extLst>
      <p:ext uri="{BB962C8B-B14F-4D97-AF65-F5344CB8AC3E}">
        <p14:creationId xmlns:p14="http://schemas.microsoft.com/office/powerpoint/2010/main" val="1613624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AE9C8C-0863-45ED-7CC1-D6D3C40E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1599548-559E-6C57-5CD6-C3A8CFD29BB4}"/>
              </a:ext>
            </a:extLst>
          </p:cNvPr>
          <p:cNvSpPr/>
          <p:nvPr/>
        </p:nvSpPr>
        <p:spPr bwMode="white">
          <a:xfrm>
            <a:off x="208862" y="1030513"/>
            <a:ext cx="6569309" cy="1698172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Cloud service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중에서도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SaaS (Software as a Service)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형태로 제공되고 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cloud service platform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상태에 따라 사용자에게 원하는 서비스를 제공하지 못하는 경우가 발생함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혹은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제대로 동작하지 않는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https://www.githubstatus.com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접속해서 현재 상태를 확인할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4FAA2E-C31A-F5BC-3CAD-92ADCAE06912}"/>
              </a:ext>
            </a:extLst>
          </p:cNvPr>
          <p:cNvSpPr/>
          <p:nvPr/>
        </p:nvSpPr>
        <p:spPr bwMode="white">
          <a:xfrm>
            <a:off x="4895850" y="3429001"/>
            <a:ext cx="2111375" cy="20955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B02D745-4C30-3CE7-A5F8-3AC8E4AC0DDF}"/>
              </a:ext>
            </a:extLst>
          </p:cNvPr>
          <p:cNvSpPr/>
          <p:nvPr/>
        </p:nvSpPr>
        <p:spPr bwMode="white">
          <a:xfrm>
            <a:off x="1152525" y="269875"/>
            <a:ext cx="1320800" cy="245382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805E4A-3914-10B6-F882-2F6A35F0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257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B41710-CD67-E347-8CA4-3CA37300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658E359-CA48-BE75-7567-0F0A1A02301A}"/>
              </a:ext>
            </a:extLst>
          </p:cNvPr>
          <p:cNvSpPr/>
          <p:nvPr/>
        </p:nvSpPr>
        <p:spPr bwMode="white">
          <a:xfrm>
            <a:off x="2827564" y="5664200"/>
            <a:ext cx="3014436" cy="49711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514DEC-FF72-48B0-568E-3D45394A7DBD}"/>
              </a:ext>
            </a:extLst>
          </p:cNvPr>
          <p:cNvSpPr/>
          <p:nvPr/>
        </p:nvSpPr>
        <p:spPr bwMode="white">
          <a:xfrm>
            <a:off x="208863" y="1030512"/>
            <a:ext cx="4145424" cy="1342573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사례는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중에서도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서비스에 장애가 발생한 상황으로 그 중에서도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Southeast Asia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지역에서 문제가 발생한 상황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2CB26D-5C54-EB19-7BDE-573B9F5E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0076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85A45-2E3B-D941-154C-CA910F37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center regions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9CD54-3B2C-AEEA-0B3B-6973EA7B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클라우드 서비스 업체에서는 이러한 장애를 대비하기 위해서</a:t>
            </a:r>
            <a:r>
              <a:rPr lang="en-US" altLang="ko-KR" dirty="0"/>
              <a:t>, </a:t>
            </a:r>
            <a:r>
              <a:rPr lang="ko-KR" altLang="en-US" dirty="0"/>
              <a:t>또한 고객들에게 최적의 서비스를 제공하기 위해서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지연 시간 단축</a:t>
            </a:r>
            <a:r>
              <a:rPr lang="en-US" altLang="ko-KR" dirty="0"/>
              <a:t>, </a:t>
            </a:r>
            <a:r>
              <a:rPr lang="ko-KR" altLang="en-US" dirty="0"/>
              <a:t>개인정보 보호 등</a:t>
            </a:r>
            <a:r>
              <a:rPr lang="en-US" altLang="ko-KR" dirty="0"/>
              <a:t>)</a:t>
            </a:r>
            <a:r>
              <a:rPr lang="ko-KR" altLang="en-US" dirty="0"/>
              <a:t> 전 세계에 걸쳐 데이터 센터를 분산 운영하고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E076C4-3BF4-CC18-3C87-D9E3618D2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8" y="2343871"/>
            <a:ext cx="5652819" cy="3179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B6091-2954-7FE2-CC27-C2DAB585D466}"/>
              </a:ext>
            </a:extLst>
          </p:cNvPr>
          <p:cNvSpPr txBox="1"/>
          <p:nvPr/>
        </p:nvSpPr>
        <p:spPr>
          <a:xfrm>
            <a:off x="1450306" y="5523582"/>
            <a:ext cx="3754682" cy="6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Microsoft data centers around the world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Microsoft global network - Azure | Microsoft Learn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613A6E3-3AB5-E6D1-2B1D-1A03FD233048}"/>
              </a:ext>
            </a:extLst>
          </p:cNvPr>
          <p:cNvSpPr txBox="1">
            <a:spLocks/>
          </p:cNvSpPr>
          <p:nvPr/>
        </p:nvSpPr>
        <p:spPr>
          <a:xfrm>
            <a:off x="6601157" y="2343871"/>
            <a:ext cx="5165139" cy="3892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예를 들어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Microsoft Azure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(2022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기준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region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175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이상의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locations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운영되고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region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구성되어 운영됨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East</a:t>
            </a:r>
          </a:p>
          <a:p>
            <a:pPr marL="628650" marR="0" lvl="1" indent="-1714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Southeast Asia</a:t>
            </a:r>
          </a:p>
          <a:p>
            <a:pPr marL="628650" marR="0" lvl="1" indent="-1714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Europe West</a:t>
            </a:r>
          </a:p>
          <a:p>
            <a:pPr marL="628650" marR="0" lvl="1" indent="-17145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 West</a:t>
            </a:r>
          </a:p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앞의 사례에서는 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Southeast Asia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영역에 있는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center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존재하는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장애가 발생하였음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이렇게 특정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region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문제가 발생한 경우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region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해당 서비스를 실행함으로써 장애를 피해갈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91F1B9-2818-BBF8-6C91-DF8749FC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9232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93710-47BA-2006-0AF4-93FFD3893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CB0712-008C-DF52-4D5E-94D7475AEA15}"/>
              </a:ext>
            </a:extLst>
          </p:cNvPr>
          <p:cNvSpPr/>
          <p:nvPr/>
        </p:nvSpPr>
        <p:spPr bwMode="white">
          <a:xfrm>
            <a:off x="208862" y="1030513"/>
            <a:ext cx="5139652" cy="1030516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특정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center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지정하기 위해서는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‘New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선택해서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생성해야 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150BF1D-9C01-649E-6C4F-ED570CDA9F2A}"/>
              </a:ext>
            </a:extLst>
          </p:cNvPr>
          <p:cNvSpPr/>
          <p:nvPr/>
        </p:nvSpPr>
        <p:spPr bwMode="white">
          <a:xfrm>
            <a:off x="10842171" y="1110343"/>
            <a:ext cx="957944" cy="28302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9B86E5-5EF0-FDF2-E6A5-D5B3726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6000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AD51CA-EDCC-CE0D-37B2-B285690D0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7DC5AD5-9C34-C046-BDBD-C41C943BC83B}"/>
              </a:ext>
            </a:extLst>
          </p:cNvPr>
          <p:cNvSpPr/>
          <p:nvPr/>
        </p:nvSpPr>
        <p:spPr bwMode="white">
          <a:xfrm>
            <a:off x="245146" y="4869541"/>
            <a:ext cx="8644854" cy="1030516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선택해야 하는데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개인이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선택할 수도 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GitHub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제공하는 기본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  <a:hlinkClick r:id="rId3"/>
              </a:rPr>
              <a:t>github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  <a:hlinkClick r:id="rId3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  <a:hlinkClick r:id="rId3"/>
              </a:rPr>
              <a:t>codespaces-jupyter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  <a:hlinkClick r:id="rId3"/>
              </a:rPr>
              <a:t>https://github.com/github/codespaces-jupyter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를 선택할 수도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E27386E-B7D5-BAE3-46B7-D6A0C5640524}"/>
              </a:ext>
            </a:extLst>
          </p:cNvPr>
          <p:cNvSpPr/>
          <p:nvPr/>
        </p:nvSpPr>
        <p:spPr bwMode="white">
          <a:xfrm>
            <a:off x="7191830" y="1632858"/>
            <a:ext cx="1124856" cy="28302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10D8C-AFF9-1B0D-667F-23990582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030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B7FE9-8BDF-7D93-87CB-93E2BB97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? Visual Studio Code?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A16DD-6DC7-ABD8-FB09-4CB3957FC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81" y="2088777"/>
            <a:ext cx="5165139" cy="414743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/>
              <a:t>Microsoft</a:t>
            </a:r>
            <a:r>
              <a:rPr lang="ko-KR" altLang="en-US" sz="1400" dirty="0"/>
              <a:t>에서 제공하는 </a:t>
            </a:r>
            <a:r>
              <a:rPr lang="en-US" altLang="ko-KR" sz="1400" dirty="0"/>
              <a:t>Integrated Development Environment (</a:t>
            </a:r>
            <a:r>
              <a:rPr lang="ko-KR" altLang="en-US" sz="1400" dirty="0"/>
              <a:t>통합 개발 환경 </a:t>
            </a:r>
            <a:r>
              <a:rPr lang="en-US" altLang="ko-KR" sz="1400" dirty="0"/>
              <a:t>– IDE).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/>
              <a:t>1997</a:t>
            </a:r>
            <a:r>
              <a:rPr lang="ko-KR" altLang="en-US" sz="1400" dirty="0"/>
              <a:t>년 </a:t>
            </a:r>
            <a:r>
              <a:rPr lang="en-US" altLang="ko-KR" sz="1400" dirty="0"/>
              <a:t>C/C++ </a:t>
            </a:r>
            <a:r>
              <a:rPr lang="ko-KR" altLang="en-US" sz="1400" dirty="0"/>
              <a:t>개발을 위한 </a:t>
            </a:r>
            <a:r>
              <a:rPr lang="en-US" altLang="ko-KR" sz="1400" dirty="0"/>
              <a:t>IDE</a:t>
            </a:r>
            <a:r>
              <a:rPr lang="ko-KR" altLang="en-US" sz="1400" dirty="0"/>
              <a:t>로 출발하여 </a:t>
            </a:r>
            <a:r>
              <a:rPr lang="en-US" altLang="ko-KR" sz="1400" dirty="0"/>
              <a:t>C, C++, Visual Basic, .NET, C#, F#, JavaScript </a:t>
            </a:r>
            <a:r>
              <a:rPr lang="ko-KR" altLang="en-US" sz="1400" dirty="0"/>
              <a:t>등 다양한 언어를 지원하는 개발 도구</a:t>
            </a:r>
            <a:endParaRPr lang="en-US" altLang="ko-KR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/>
              <a:t>Windows </a:t>
            </a:r>
            <a:r>
              <a:rPr lang="ko-KR" altLang="en-US" sz="1400" dirty="0"/>
              <a:t>프로그래밍 등 </a:t>
            </a:r>
            <a:r>
              <a:rPr lang="en-US" altLang="ko-KR" sz="1400" dirty="0"/>
              <a:t>Microsoft </a:t>
            </a:r>
            <a:r>
              <a:rPr lang="ko-KR" altLang="en-US" sz="1400" dirty="0"/>
              <a:t>기반 소프트웨어 개발자에게는 많이 활용되었으나 </a:t>
            </a:r>
            <a:r>
              <a:rPr lang="en-US" altLang="ko-KR" sz="1400" dirty="0"/>
              <a:t>Linux</a:t>
            </a:r>
            <a:r>
              <a:rPr lang="ko-KR" altLang="en-US" sz="1400" dirty="0"/>
              <a:t>는 지원하지 않는 등</a:t>
            </a:r>
            <a:r>
              <a:rPr lang="en-US" altLang="ko-KR" sz="1400" dirty="0"/>
              <a:t> </a:t>
            </a:r>
            <a:r>
              <a:rPr lang="ko-KR" altLang="en-US" sz="1400" dirty="0"/>
              <a:t>사용자 수는 많지 않은 편</a:t>
            </a:r>
            <a:endParaRPr lang="en-US" altLang="ko-KR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/>
              <a:t>2014</a:t>
            </a:r>
            <a:r>
              <a:rPr lang="ko-KR" altLang="en-US" sz="1400" dirty="0"/>
              <a:t>년 </a:t>
            </a:r>
            <a:r>
              <a:rPr lang="en-US" altLang="ko-KR" sz="1400" dirty="0"/>
              <a:t>Community Edition (</a:t>
            </a:r>
            <a:r>
              <a:rPr lang="ko-KR" altLang="en-US" sz="1400" dirty="0"/>
              <a:t>개인 사용자는 무료로 사용 가능</a:t>
            </a:r>
            <a:r>
              <a:rPr lang="en-US" altLang="ko-KR" sz="1400" dirty="0"/>
              <a:t>) </a:t>
            </a:r>
            <a:r>
              <a:rPr lang="ko-KR" altLang="en-US" sz="1400" dirty="0"/>
              <a:t>이 나오면서 사용자 확대 중 </a:t>
            </a:r>
            <a:r>
              <a:rPr lang="en-US" altLang="ko-KR" sz="1400" dirty="0"/>
              <a:t>(</a:t>
            </a:r>
            <a:r>
              <a:rPr lang="ko-KR" altLang="en-US" sz="1400" dirty="0"/>
              <a:t>여전히 </a:t>
            </a:r>
            <a:r>
              <a:rPr lang="en-US" altLang="ko-KR" sz="1400" dirty="0"/>
              <a:t>Linux </a:t>
            </a:r>
            <a:r>
              <a:rPr lang="ko-KR" altLang="en-US" sz="1400" dirty="0"/>
              <a:t>지원 안됨</a:t>
            </a:r>
            <a:r>
              <a:rPr lang="en-US" altLang="ko-KR" sz="14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/>
              <a:t>Visual</a:t>
            </a:r>
            <a:r>
              <a:rPr lang="ko-KR" altLang="en-US" sz="1400" dirty="0"/>
              <a:t> </a:t>
            </a:r>
            <a:r>
              <a:rPr lang="en-US" altLang="ko-KR" sz="1400" dirty="0"/>
              <a:t>Studio</a:t>
            </a:r>
            <a:r>
              <a:rPr lang="ko-KR" altLang="en-US" sz="1400" dirty="0"/>
              <a:t>를 쓰게 되면 개발환경에 대한 고민은 더 이상 하지 않아도 될 정도로 다양한 기능을 제공하지만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 만큼 패키지가 무거워지는 단점이 있음</a:t>
            </a:r>
            <a:endParaRPr lang="en-US" altLang="ko-KR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0CE555-AD05-F5EA-E707-4BB1FFB83D81}"/>
              </a:ext>
            </a:extLst>
          </p:cNvPr>
          <p:cNvGrpSpPr/>
          <p:nvPr/>
        </p:nvGrpSpPr>
        <p:grpSpPr>
          <a:xfrm>
            <a:off x="1557041" y="1038525"/>
            <a:ext cx="2888816" cy="729416"/>
            <a:chOff x="1530625" y="1175027"/>
            <a:chExt cx="2888816" cy="729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FD8B25-B36B-FF56-6792-CBF2E468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0025" y="1175027"/>
              <a:ext cx="729416" cy="729416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61CB840C-4227-320B-FD51-39E07F8C1475}"/>
                </a:ext>
              </a:extLst>
            </p:cNvPr>
            <p:cNvSpPr txBox="1">
              <a:spLocks/>
            </p:cNvSpPr>
            <p:nvPr/>
          </p:nvSpPr>
          <p:spPr>
            <a:xfrm>
              <a:off x="1530625" y="1337640"/>
              <a:ext cx="1279631" cy="4041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Visual Studio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A6EF01-8411-FCA0-3C33-D6290FAF499A}"/>
              </a:ext>
            </a:extLst>
          </p:cNvPr>
          <p:cNvGrpSpPr/>
          <p:nvPr/>
        </p:nvGrpSpPr>
        <p:grpSpPr>
          <a:xfrm>
            <a:off x="7731435" y="1076184"/>
            <a:ext cx="2855813" cy="654098"/>
            <a:chOff x="5749057" y="1337639"/>
            <a:chExt cx="2855813" cy="6540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5AF4E5-3051-D1C2-D7DD-E66CD2E6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0772" y="1337639"/>
              <a:ext cx="654098" cy="654098"/>
            </a:xfrm>
            <a:prstGeom prst="rect">
              <a:avLst/>
            </a:prstGeom>
          </p:spPr>
        </p:pic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51524272-ACC2-D4C5-563E-5C212CBF37A5}"/>
                </a:ext>
              </a:extLst>
            </p:cNvPr>
            <p:cNvSpPr txBox="1">
              <a:spLocks/>
            </p:cNvSpPr>
            <p:nvPr/>
          </p:nvSpPr>
          <p:spPr>
            <a:xfrm>
              <a:off x="5749057" y="1462593"/>
              <a:ext cx="1747725" cy="4041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Visual Studio Code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63C1846-4208-05C1-7745-C2547E16D371}"/>
              </a:ext>
            </a:extLst>
          </p:cNvPr>
          <p:cNvSpPr txBox="1">
            <a:spLocks/>
          </p:cNvSpPr>
          <p:nvPr/>
        </p:nvSpPr>
        <p:spPr>
          <a:xfrm>
            <a:off x="6601157" y="2088777"/>
            <a:ext cx="5165139" cy="4147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Visual Studio Code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Electron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이라는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cross platform (Windows,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Mac,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Linux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등을 모두 지원하는 플랫폼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지원하는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GUI framework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써서 만들었고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Web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기술에 기반하고 있기 때문에 다양한 플랫폼에서 사용이 가능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Mac, Linux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Visual Studio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와는 다르게 그 자체로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라고 하기 부족한 면이 있지만 수많은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extension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활용하면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로도 사용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Python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개발용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사용하기에도 충분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Electron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덕분에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https://vscode.dev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browser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작동되는 버전이 존재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▷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적용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보다 자세한 설명은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/>
              </a:rPr>
              <a:t>Visual Studio Code for the Web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링크 참조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CF6F52E-D81B-5777-3B25-0CF004643E53}"/>
              </a:ext>
            </a:extLst>
          </p:cNvPr>
          <p:cNvCxnSpPr>
            <a:cxnSpLocks/>
          </p:cNvCxnSpPr>
          <p:nvPr/>
        </p:nvCxnSpPr>
        <p:spPr>
          <a:xfrm>
            <a:off x="493981" y="1933765"/>
            <a:ext cx="516513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7ADAED-77D3-D25D-DA86-A5DFC9616B33}"/>
              </a:ext>
            </a:extLst>
          </p:cNvPr>
          <p:cNvCxnSpPr>
            <a:cxnSpLocks/>
          </p:cNvCxnSpPr>
          <p:nvPr/>
        </p:nvCxnSpPr>
        <p:spPr>
          <a:xfrm>
            <a:off x="6553532" y="1933765"/>
            <a:ext cx="516513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D8ED4-DA08-7BB3-B404-5ECD867B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2600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89FCB-A024-3E38-F643-9E126763E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B832051-A9DC-C9D0-28FF-DD5F5529E12E}"/>
              </a:ext>
            </a:extLst>
          </p:cNvPr>
          <p:cNvSpPr/>
          <p:nvPr/>
        </p:nvSpPr>
        <p:spPr bwMode="white">
          <a:xfrm>
            <a:off x="245146" y="4869541"/>
            <a:ext cx="9145597" cy="384630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입력하는 방법은 검색 박스에서 직접 입력 하면 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예를 들어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codespaces-jupyter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578273-D8E2-1C6E-1F94-5C5BAF8F930C}"/>
              </a:ext>
            </a:extLst>
          </p:cNvPr>
          <p:cNvSpPr/>
          <p:nvPr/>
        </p:nvSpPr>
        <p:spPr bwMode="white">
          <a:xfrm>
            <a:off x="6879771" y="1937658"/>
            <a:ext cx="1393371" cy="28302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8280D7-23F4-98EE-4A26-79C142A9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650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CC94CC-BA16-E8D2-467A-7C142377F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1EAE13-E4BD-3E51-974D-B1525D66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7243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206588-8BFC-DE13-3197-7ADC53CF1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FE9E10-FF32-1B3D-3C91-C1817C0D0BFB}"/>
              </a:ext>
            </a:extLst>
          </p:cNvPr>
          <p:cNvSpPr/>
          <p:nvPr/>
        </p:nvSpPr>
        <p:spPr bwMode="white">
          <a:xfrm>
            <a:off x="245146" y="4869541"/>
            <a:ext cx="4239768" cy="105228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 다음에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center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영역을 설정하는데 기본 값이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Southeast Asia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다른 지역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US East)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수정함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B59DA6-4F63-5FE3-7D84-03A90690A642}"/>
              </a:ext>
            </a:extLst>
          </p:cNvPr>
          <p:cNvSpPr/>
          <p:nvPr/>
        </p:nvSpPr>
        <p:spPr bwMode="white">
          <a:xfrm>
            <a:off x="7322343" y="3476513"/>
            <a:ext cx="1042761" cy="28302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CE7FD8-4839-16E6-04D4-EC52F5A8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198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CF6671-B329-52D4-84A8-0A14E6B0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CEADC7-6ABB-D777-7288-0D79E7A0F7FE}"/>
              </a:ext>
            </a:extLst>
          </p:cNvPr>
          <p:cNvSpPr/>
          <p:nvPr/>
        </p:nvSpPr>
        <p:spPr bwMode="white">
          <a:xfrm>
            <a:off x="7322343" y="3476512"/>
            <a:ext cx="1042761" cy="1233373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972971-0169-003B-167D-F5C3F601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8275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A2F19B-15AB-4140-F248-C2477325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BDFF0F-0A51-D107-2043-46D083183F6B}"/>
              </a:ext>
            </a:extLst>
          </p:cNvPr>
          <p:cNvSpPr/>
          <p:nvPr/>
        </p:nvSpPr>
        <p:spPr bwMode="white">
          <a:xfrm>
            <a:off x="245146" y="4869541"/>
            <a:ext cx="4239768" cy="105228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그리고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‘Create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선택하면 이후 과정은 앞에서 배웠던 것과 동일하게 진행됨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E77F31-A101-3910-BC18-1347BD64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2005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35B90D1-6B78-CC6D-2D70-ACD4544B1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B57057-C02B-1ACA-A34F-A9E40120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9552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E395EB-5933-2F11-3D27-C4FDA41DB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Copilot </a:t>
            </a:r>
            <a:r>
              <a:rPr lang="ko-KR" altLang="en-US" dirty="0"/>
              <a:t>소개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226D1C-177A-DE90-0A2C-A52DE0D56AD1}"/>
              </a:ext>
            </a:extLst>
          </p:cNvPr>
          <p:cNvSpPr txBox="1">
            <a:spLocks/>
          </p:cNvSpPr>
          <p:nvPr/>
        </p:nvSpPr>
        <p:spPr>
          <a:xfrm>
            <a:off x="1530530" y="6103938"/>
            <a:ext cx="9130940" cy="349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NOTE: </a:t>
            </a:r>
            <a:r>
              <a:rPr lang="ko-KR" altLang="en-US" sz="1400" dirty="0">
                <a:solidFill>
                  <a:srgbClr val="FF0000"/>
                </a:solidFill>
              </a:rPr>
              <a:t>여기서 나오는 화면은 예시로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향후 </a:t>
            </a:r>
            <a:r>
              <a:rPr lang="en-US" altLang="ko-KR" sz="1400" dirty="0">
                <a:solidFill>
                  <a:srgbClr val="FF0000"/>
                </a:solidFill>
              </a:rPr>
              <a:t>GitHub site</a:t>
            </a:r>
            <a:r>
              <a:rPr lang="ko-KR" altLang="en-US" sz="1400" dirty="0">
                <a:solidFill>
                  <a:srgbClr val="FF0000"/>
                </a:solidFill>
              </a:rPr>
              <a:t>의 변경에 따라 보이는 메뉴 구성 등이 변할 수 있음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0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19504-00C6-2E7E-0DF6-4DFE53E69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  <a:r>
              <a:rPr lang="ko-KR" altLang="en-US" dirty="0"/>
              <a:t>과 </a:t>
            </a:r>
            <a:r>
              <a:rPr lang="en-US" altLang="ko-KR" dirty="0" err="1"/>
              <a:t>OpenAI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개발한 클라우드 기반 </a:t>
            </a:r>
            <a:r>
              <a:rPr lang="en-US" altLang="ko-KR" dirty="0"/>
              <a:t>AI </a:t>
            </a:r>
            <a:r>
              <a:rPr lang="ko-KR" altLang="en-US" dirty="0"/>
              <a:t>코딩 지원 도구입니다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0039CC-A00E-4BA5-4208-2A666BFE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67</a:t>
            </a:fld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A399DC8-823C-FD0B-EFE8-E1D7BB4E4075}"/>
              </a:ext>
            </a:extLst>
          </p:cNvPr>
          <p:cNvGrpSpPr/>
          <p:nvPr/>
        </p:nvGrpSpPr>
        <p:grpSpPr>
          <a:xfrm>
            <a:off x="6672531" y="1497458"/>
            <a:ext cx="4674919" cy="646332"/>
            <a:chOff x="6672531" y="1497458"/>
            <a:chExt cx="4674919" cy="6463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B7944D9-B5A9-FA01-0998-CBC20C26C344}"/>
                </a:ext>
              </a:extLst>
            </p:cNvPr>
            <p:cNvSpPr/>
            <p:nvPr/>
          </p:nvSpPr>
          <p:spPr bwMode="white">
            <a:xfrm>
              <a:off x="6672531" y="1498443"/>
              <a:ext cx="1747570" cy="6453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주석문</a:t>
              </a:r>
              <a:r>
                <a:rPr lang="ko-KR" altLang="en-US" sz="1400" dirty="0">
                  <a:solidFill>
                    <a:schemeClr val="tx1"/>
                  </a:solidFill>
                </a:rPr>
                <a:t> 추천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02B48-747B-047C-B844-45FE251C05D9}"/>
                </a:ext>
              </a:extLst>
            </p:cNvPr>
            <p:cNvSpPr txBox="1"/>
            <p:nvPr/>
          </p:nvSpPr>
          <p:spPr>
            <a:xfrm>
              <a:off x="8420101" y="1497458"/>
              <a:ext cx="2927349" cy="64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ko-KR" altLang="en-US" sz="1200" dirty="0"/>
                <a:t>주석문을 입력함에 따라 </a:t>
              </a:r>
              <a:r>
                <a:rPr lang="ko-KR" altLang="en-US" sz="1200" dirty="0" err="1"/>
                <a:t>주석문</a:t>
              </a:r>
              <a:r>
                <a:rPr lang="ko-KR" altLang="en-US" sz="1200" dirty="0"/>
                <a:t> 자체도 추천해주고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해당 주석문에 해당하는 코드도 같이 추천</a:t>
              </a:r>
              <a:endParaRPr lang="en-US" altLang="ko-KR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F5F2F1-6DC7-14A8-1DCB-2D5A39EE3CD0}"/>
              </a:ext>
            </a:extLst>
          </p:cNvPr>
          <p:cNvGrpSpPr/>
          <p:nvPr/>
        </p:nvGrpSpPr>
        <p:grpSpPr>
          <a:xfrm>
            <a:off x="6672531" y="2347889"/>
            <a:ext cx="4674919" cy="645348"/>
            <a:chOff x="6672531" y="2418015"/>
            <a:chExt cx="4674919" cy="64534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B3F6A0-671B-0F8E-079C-4678A7F944EA}"/>
                </a:ext>
              </a:extLst>
            </p:cNvPr>
            <p:cNvSpPr/>
            <p:nvPr/>
          </p:nvSpPr>
          <p:spPr bwMode="white">
            <a:xfrm>
              <a:off x="6672531" y="2418016"/>
              <a:ext cx="1747570" cy="6453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코드 자동완성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추천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1EC37-D369-3676-B471-CB93446DA368}"/>
                </a:ext>
              </a:extLst>
            </p:cNvPr>
            <p:cNvSpPr txBox="1"/>
            <p:nvPr/>
          </p:nvSpPr>
          <p:spPr>
            <a:xfrm>
              <a:off x="8420101" y="2418015"/>
              <a:ext cx="2927349" cy="64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ko-KR" altLang="en-US" sz="1200" dirty="0"/>
                <a:t>기존의 코드 자동완성 기능 보다 훨씬 더 진보된 코드 추천 기능 제공</a:t>
              </a:r>
              <a:endParaRPr lang="en-US" altLang="ko-KR" sz="12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0FDCC6-9BDB-D51A-8B39-A195F2C1379E}"/>
              </a:ext>
            </a:extLst>
          </p:cNvPr>
          <p:cNvGrpSpPr/>
          <p:nvPr/>
        </p:nvGrpSpPr>
        <p:grpSpPr>
          <a:xfrm>
            <a:off x="6672531" y="3197336"/>
            <a:ext cx="4674919" cy="645348"/>
            <a:chOff x="6672531" y="3337588"/>
            <a:chExt cx="4674919" cy="64534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E3C534E-643D-9EE8-A2E5-0C1C869D0727}"/>
                </a:ext>
              </a:extLst>
            </p:cNvPr>
            <p:cNvSpPr/>
            <p:nvPr/>
          </p:nvSpPr>
          <p:spPr bwMode="white">
            <a:xfrm>
              <a:off x="6672531" y="3337589"/>
              <a:ext cx="1747570" cy="6453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코드 분석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읽기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5F578A-34C6-9539-CC64-DF5304324DC6}"/>
                </a:ext>
              </a:extLst>
            </p:cNvPr>
            <p:cNvSpPr txBox="1"/>
            <p:nvPr/>
          </p:nvSpPr>
          <p:spPr>
            <a:xfrm>
              <a:off x="8420101" y="3337588"/>
              <a:ext cx="2927349" cy="64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ko-KR" altLang="en-US" sz="1200" dirty="0"/>
                <a:t>이미 작성된 코드를 읽고 해당 코드가 의미하는 바를 분석하여 설명</a:t>
              </a:r>
              <a:endParaRPr lang="en-US" altLang="ko-KR" sz="1200" dirty="0"/>
            </a:p>
            <a:p>
              <a:r>
                <a:rPr lang="en-US" altLang="ko-KR" sz="1200" dirty="0"/>
                <a:t>(VS code extension as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prototype)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2B1A6E-0A99-4DA7-DEDE-D502E4C7647F}"/>
              </a:ext>
            </a:extLst>
          </p:cNvPr>
          <p:cNvGrpSpPr/>
          <p:nvPr/>
        </p:nvGrpSpPr>
        <p:grpSpPr>
          <a:xfrm>
            <a:off x="6672531" y="4046783"/>
            <a:ext cx="4674919" cy="647483"/>
            <a:chOff x="6672531" y="4255026"/>
            <a:chExt cx="4674919" cy="6474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EB5CEAB-ECCB-761A-981C-61238CA926D9}"/>
                </a:ext>
              </a:extLst>
            </p:cNvPr>
            <p:cNvSpPr/>
            <p:nvPr/>
          </p:nvSpPr>
          <p:spPr bwMode="white">
            <a:xfrm>
              <a:off x="6672531" y="4257162"/>
              <a:ext cx="1747570" cy="6453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다양한 언어 지원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DD49F-7F3C-C206-F6BA-57859A7CD0F8}"/>
                </a:ext>
              </a:extLst>
            </p:cNvPr>
            <p:cNvSpPr txBox="1"/>
            <p:nvPr/>
          </p:nvSpPr>
          <p:spPr>
            <a:xfrm>
              <a:off x="8420101" y="4255026"/>
              <a:ext cx="2927349" cy="64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ko-KR" altLang="en-US" sz="1200" dirty="0"/>
                <a:t>다양한 프로그래밍 언어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프레임워크를 제공함으로써 개발자가 익숙하지 않은 개발환경에 쉽게 적응할 수 있도록 도움</a:t>
              </a:r>
              <a:endParaRPr lang="en-US" altLang="ko-KR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5BE983-F265-8098-2C3F-206BAEA37511}"/>
              </a:ext>
            </a:extLst>
          </p:cNvPr>
          <p:cNvGrpSpPr/>
          <p:nvPr/>
        </p:nvGrpSpPr>
        <p:grpSpPr>
          <a:xfrm>
            <a:off x="6672531" y="4898365"/>
            <a:ext cx="4674918" cy="650284"/>
            <a:chOff x="6672531" y="5167526"/>
            <a:chExt cx="4674918" cy="6502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24962C-958B-0E03-D1FE-A46CB0FDC647}"/>
                </a:ext>
              </a:extLst>
            </p:cNvPr>
            <p:cNvSpPr/>
            <p:nvPr/>
          </p:nvSpPr>
          <p:spPr bwMode="white">
            <a:xfrm>
              <a:off x="6672531" y="5172463"/>
              <a:ext cx="1747570" cy="6453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Regular Expression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SQL </a:t>
              </a:r>
              <a:r>
                <a:rPr lang="ko-KR" altLang="en-US" sz="1400" dirty="0">
                  <a:solidFill>
                    <a:schemeClr val="tx1"/>
                  </a:solidFill>
                </a:rPr>
                <a:t>등 지원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2A8C55-D129-70F4-4644-E97B84819D68}"/>
                </a:ext>
              </a:extLst>
            </p:cNvPr>
            <p:cNvSpPr txBox="1"/>
            <p:nvPr/>
          </p:nvSpPr>
          <p:spPr>
            <a:xfrm>
              <a:off x="8420100" y="5167526"/>
              <a:ext cx="2927349" cy="64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en-US" altLang="ko-KR" sz="1200" dirty="0"/>
                <a:t>Regular Expression, SQL</a:t>
              </a:r>
              <a:r>
                <a:rPr lang="ko-KR" altLang="en-US" sz="1200" dirty="0"/>
                <a:t> 등 자주 사용하지 않아서 적용하기 쉽지 않은 문장을 손쉽게 사용 가능</a:t>
              </a:r>
              <a:endParaRPr lang="en-US" altLang="ko-KR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8D19DD-8B38-31A6-1197-E1FBA92DC327}"/>
              </a:ext>
            </a:extLst>
          </p:cNvPr>
          <p:cNvGrpSpPr/>
          <p:nvPr/>
        </p:nvGrpSpPr>
        <p:grpSpPr>
          <a:xfrm>
            <a:off x="6672531" y="5752748"/>
            <a:ext cx="4674918" cy="650284"/>
            <a:chOff x="6672531" y="5167526"/>
            <a:chExt cx="4674918" cy="65028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362CD9-C0E6-B209-AE6A-5B3740BC9402}"/>
                </a:ext>
              </a:extLst>
            </p:cNvPr>
            <p:cNvSpPr/>
            <p:nvPr/>
          </p:nvSpPr>
          <p:spPr bwMode="white">
            <a:xfrm>
              <a:off x="6672531" y="5172463"/>
              <a:ext cx="1747570" cy="6453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한글 주석문도 지원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F89D28-19C1-7571-D239-B02DE8683CC5}"/>
                </a:ext>
              </a:extLst>
            </p:cNvPr>
            <p:cNvSpPr txBox="1"/>
            <p:nvPr/>
          </p:nvSpPr>
          <p:spPr>
            <a:xfrm>
              <a:off x="8420100" y="5167526"/>
              <a:ext cx="2927349" cy="64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ko-KR" altLang="en-US" sz="1200" dirty="0"/>
                <a:t>영어 이외에 한글 주석문도 지원</a:t>
              </a:r>
              <a:endParaRPr lang="en-US" altLang="ko-KR" sz="1200" dirty="0"/>
            </a:p>
            <a:p>
              <a:r>
                <a:rPr lang="ko-KR" altLang="en-US" sz="1200" dirty="0"/>
                <a:t>단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영어가 최상의 결과 제공</a:t>
              </a:r>
              <a:r>
                <a:rPr lang="en-US" altLang="ko-KR" sz="1200" dirty="0"/>
                <a:t>	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C845A69-12FF-6A74-45C1-20477A45CF56}"/>
              </a:ext>
            </a:extLst>
          </p:cNvPr>
          <p:cNvSpPr txBox="1"/>
          <p:nvPr/>
        </p:nvSpPr>
        <p:spPr>
          <a:xfrm>
            <a:off x="627333" y="4862125"/>
            <a:ext cx="5652818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OpenAI</a:t>
            </a:r>
            <a:r>
              <a:rPr lang="ko-KR" altLang="en-US" dirty="0"/>
              <a:t>의 </a:t>
            </a:r>
            <a:r>
              <a:rPr lang="en-US" altLang="ko-KR" dirty="0"/>
              <a:t>Codex </a:t>
            </a:r>
            <a:r>
              <a:rPr lang="ko-KR" altLang="en-US" dirty="0"/>
              <a:t>기술에 기반 </a:t>
            </a:r>
            <a:r>
              <a:rPr lang="en-US" altLang="ko-KR" dirty="0"/>
              <a:t>(GPT-3</a:t>
            </a:r>
            <a:r>
              <a:rPr lang="ko-KR" altLang="en-US" dirty="0"/>
              <a:t>의 변형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GitHub</a:t>
            </a:r>
            <a:r>
              <a:rPr lang="ko-KR" altLang="en-US" dirty="0"/>
              <a:t>의 공개 </a:t>
            </a:r>
            <a:r>
              <a:rPr lang="en-US" altLang="ko-KR" dirty="0"/>
              <a:t>repository</a:t>
            </a:r>
            <a:r>
              <a:rPr lang="ko-KR" altLang="en-US" dirty="0"/>
              <a:t> 및 공개적으로 활용 가능한 소스코드를 기반</a:t>
            </a:r>
            <a:endParaRPr lang="en-US" altLang="ko-KR" dirty="0"/>
          </a:p>
        </p:txBody>
      </p:sp>
      <p:pic>
        <p:nvPicPr>
          <p:cNvPr id="1038" name="Picture 14" descr="GitHub Copilot AI Lets Developers Take A Back Seat As The Machine Writes Its Own Code">
            <a:extLst>
              <a:ext uri="{FF2B5EF4-FFF2-40B4-BE49-F238E27FC236}">
                <a16:creationId xmlns:a16="http://schemas.microsoft.com/office/drawing/2014/main" id="{C221C2DB-709A-A016-FAD8-D446AC50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" y="2343925"/>
            <a:ext cx="5795007" cy="22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NG">
            <a:extLst>
              <a:ext uri="{FF2B5EF4-FFF2-40B4-BE49-F238E27FC236}">
                <a16:creationId xmlns:a16="http://schemas.microsoft.com/office/drawing/2014/main" id="{B49B4CA4-166E-F7E7-A3AD-3D57CD41A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0458" r="7416" b="23030"/>
          <a:stretch/>
        </p:blipFill>
        <p:spPr bwMode="auto">
          <a:xfrm>
            <a:off x="443181" y="122045"/>
            <a:ext cx="2051708" cy="69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758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E60D5B-0F81-1315-C0EE-874306F7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" y="0"/>
            <a:ext cx="12190588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635086E-BDCD-6A0A-9ACE-416C33A79C98}"/>
              </a:ext>
            </a:extLst>
          </p:cNvPr>
          <p:cNvSpPr/>
          <p:nvPr/>
        </p:nvSpPr>
        <p:spPr bwMode="white">
          <a:xfrm>
            <a:off x="447796" y="4906861"/>
            <a:ext cx="7069827" cy="1284533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Github.com</a:t>
            </a:r>
            <a:r>
              <a:rPr lang="ko-KR" altLang="en-US" sz="1400" dirty="0">
                <a:solidFill>
                  <a:schemeClr val="tx1"/>
                </a:solidFill>
              </a:rPr>
              <a:t>에 로그인 되어 있지 않은 상태에서는 </a:t>
            </a:r>
            <a:r>
              <a:rPr lang="en-US" altLang="ko-KR" sz="1400" dirty="0">
                <a:solidFill>
                  <a:schemeClr val="tx1"/>
                </a:solidFill>
              </a:rPr>
              <a:t>Product </a:t>
            </a:r>
            <a:r>
              <a:rPr lang="ko-KR" altLang="en-US" sz="1400" dirty="0">
                <a:solidFill>
                  <a:schemeClr val="tx1"/>
                </a:solidFill>
              </a:rPr>
              <a:t>메뉴 밑에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을 찾을 수 있어서 손쉽게 설치로 이동이 가능합니다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그런데 </a:t>
            </a:r>
            <a:r>
              <a:rPr lang="en-US" altLang="ko-KR" sz="1400" dirty="0">
                <a:solidFill>
                  <a:schemeClr val="tx1"/>
                </a:solidFill>
              </a:rPr>
              <a:t>github.com</a:t>
            </a:r>
            <a:r>
              <a:rPr lang="ko-KR" altLang="en-US" sz="1400" dirty="0">
                <a:solidFill>
                  <a:schemeClr val="tx1"/>
                </a:solidFill>
              </a:rPr>
              <a:t>에 자동 로그인 등으로 인해 내 개인 페이지로 넘어가는 경우에는 </a:t>
            </a:r>
            <a:r>
              <a:rPr lang="en-US" altLang="ko-KR" sz="1400" dirty="0">
                <a:solidFill>
                  <a:schemeClr val="tx1"/>
                </a:solidFill>
              </a:rPr>
              <a:t>copilot </a:t>
            </a:r>
            <a:r>
              <a:rPr lang="ko-KR" altLang="en-US" sz="1400" dirty="0">
                <a:solidFill>
                  <a:schemeClr val="tx1"/>
                </a:solidFill>
              </a:rPr>
              <a:t>기능을 찾아가야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이에 대해서는 다음페이지에 설명하겠습니다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FC2DD3-F8D9-7CF1-90BA-08FE228C784F}"/>
              </a:ext>
            </a:extLst>
          </p:cNvPr>
          <p:cNvSpPr/>
          <p:nvPr/>
        </p:nvSpPr>
        <p:spPr bwMode="white">
          <a:xfrm>
            <a:off x="2087066" y="566719"/>
            <a:ext cx="684055" cy="368622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523101-FD78-DA61-14C1-80C25342650C}"/>
              </a:ext>
            </a:extLst>
          </p:cNvPr>
          <p:cNvSpPr/>
          <p:nvPr/>
        </p:nvSpPr>
        <p:spPr bwMode="white">
          <a:xfrm>
            <a:off x="2148724" y="2552479"/>
            <a:ext cx="1453035" cy="368622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852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C5A729-1A7E-B1AC-097A-CA793205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ED6944-7547-E423-56D2-C276E6143F23}"/>
              </a:ext>
            </a:extLst>
          </p:cNvPr>
          <p:cNvSpPr/>
          <p:nvPr/>
        </p:nvSpPr>
        <p:spPr bwMode="white">
          <a:xfrm>
            <a:off x="468737" y="3992462"/>
            <a:ext cx="4871080" cy="963446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Github.com</a:t>
            </a:r>
            <a:r>
              <a:rPr lang="ko-KR" altLang="en-US" sz="1400" dirty="0">
                <a:solidFill>
                  <a:schemeClr val="tx1"/>
                </a:solidFill>
              </a:rPr>
              <a:t>을 로그인하면 다음과 같은 화면이 나오게 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로그인을 한 이후의 화면에서는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이 바로 보이지 않습니다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이때는 화면을 스크롤 다운해서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8B1D0-2B00-AD75-13A6-AFEC114E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                     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6E43C4-7E48-3440-B666-E143FF578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807" y="2008057"/>
            <a:ext cx="7981481" cy="45146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2018</a:t>
            </a:r>
            <a:r>
              <a:rPr lang="ko-KR" altLang="en-US" dirty="0"/>
              <a:t>년 마이크로소프트에 인수된 이후 오픈소스 생태계에 대한 지원이 줄어들 것이라는 우려와는 달리 마이크로소프트와의 시너지 효과를 통해 그 영역을 확대하고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단순 코드 호스팅 플랫폼이 아닌 개발 플랫폼으로 확장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Repository </a:t>
            </a:r>
            <a:r>
              <a:rPr lang="ko-KR" altLang="en-US" dirty="0"/>
              <a:t>서비스 이외에도 </a:t>
            </a:r>
            <a:r>
              <a:rPr lang="en-US" altLang="ko-KR" dirty="0"/>
              <a:t>Collaborative Coding, Automation &amp; CI/CD, Security, Client Apps, Project Management, Team Administration, Community </a:t>
            </a:r>
            <a:r>
              <a:rPr lang="ko-KR" altLang="en-US" dirty="0"/>
              <a:t>등 소프트웨어 개발</a:t>
            </a:r>
            <a:r>
              <a:rPr lang="en-US" altLang="ko-KR" dirty="0"/>
              <a:t> </a:t>
            </a:r>
            <a:r>
              <a:rPr lang="ko-KR" altLang="en-US" dirty="0"/>
              <a:t>관련 다양한 분야에</a:t>
            </a:r>
            <a:r>
              <a:rPr lang="en-US" altLang="ko-KR" dirty="0"/>
              <a:t> </a:t>
            </a:r>
            <a:r>
              <a:rPr lang="ko-KR" altLang="en-US" dirty="0"/>
              <a:t>서비스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GitHub</a:t>
            </a:r>
            <a:r>
              <a:rPr lang="ko-KR" altLang="en-US" dirty="0"/>
              <a:t>의 이름에서 나타내는 것과 같이 개발환경의 </a:t>
            </a:r>
            <a:r>
              <a:rPr lang="en-US" altLang="ko-KR" dirty="0"/>
              <a:t>‘Hub’</a:t>
            </a:r>
            <a:r>
              <a:rPr lang="ko-KR" altLang="en-US" dirty="0"/>
              <a:t>역할을 가능하게 하는 다양한 서비스와의 연계 용이함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</a:rPr>
              <a:t>Codespaces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서비스를 이용하여 </a:t>
            </a:r>
            <a:r>
              <a:rPr lang="en-US" altLang="ko-KR" b="1" dirty="0">
                <a:solidFill>
                  <a:srgbClr val="FF0000"/>
                </a:solidFill>
              </a:rPr>
              <a:t>Python </a:t>
            </a:r>
            <a:r>
              <a:rPr lang="ko-KR" altLang="en-US" b="1" dirty="0">
                <a:solidFill>
                  <a:srgbClr val="FF0000"/>
                </a:solidFill>
              </a:rPr>
              <a:t>개발이 가능하며 또한 </a:t>
            </a:r>
            <a:r>
              <a:rPr lang="en-US" altLang="ko-KR" b="1" dirty="0">
                <a:solidFill>
                  <a:srgbClr val="FF0000"/>
                </a:solidFill>
              </a:rPr>
              <a:t>Web </a:t>
            </a:r>
            <a:r>
              <a:rPr lang="ko-KR" altLang="en-US" b="1" dirty="0">
                <a:solidFill>
                  <a:srgbClr val="FF0000"/>
                </a:solidFill>
              </a:rPr>
              <a:t>지원으로 언제 어디서나 개발이 가능함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4832B2-3AC3-639C-559D-F1A2E93EF62A}"/>
              </a:ext>
            </a:extLst>
          </p:cNvPr>
          <p:cNvGrpSpPr/>
          <p:nvPr/>
        </p:nvGrpSpPr>
        <p:grpSpPr>
          <a:xfrm>
            <a:off x="509856" y="106210"/>
            <a:ext cx="2513890" cy="780755"/>
            <a:chOff x="2268966" y="95930"/>
            <a:chExt cx="2513890" cy="7807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BC85362-81AE-B360-02B2-D667AD5E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8576" y="95930"/>
              <a:ext cx="1904280" cy="78075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4D58E9-1FD6-7937-66F9-EA8594B83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966" y="181502"/>
              <a:ext cx="609610" cy="60961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D9B5E5-6B76-A36C-937B-390215DAC307}"/>
              </a:ext>
            </a:extLst>
          </p:cNvPr>
          <p:cNvGrpSpPr/>
          <p:nvPr/>
        </p:nvGrpSpPr>
        <p:grpSpPr>
          <a:xfrm>
            <a:off x="672460" y="1136854"/>
            <a:ext cx="10877550" cy="772840"/>
            <a:chOff x="348610" y="764667"/>
            <a:chExt cx="10877550" cy="7728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D02339-12AA-A7FE-9EF5-D974C6BAB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98" y="810382"/>
              <a:ext cx="972080" cy="40650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00F7C0-941D-29F7-8F23-FEAA22FA6C0E}"/>
                </a:ext>
              </a:extLst>
            </p:cNvPr>
            <p:cNvSpPr txBox="1"/>
            <p:nvPr/>
          </p:nvSpPr>
          <p:spPr>
            <a:xfrm>
              <a:off x="348610" y="764667"/>
              <a:ext cx="10877550" cy="77284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1619250" marR="0" lvl="0" indent="-1619250" algn="l" defTabSz="914400" rtl="0" eaLnBrk="1" fontAlgn="auto" latinLnBrk="1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repository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를 서비스로 제공하기 시작하였고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(2007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년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수많은 오픈소스 프로젝트들이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GitHub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에 모여들면서 현재는 압도적으로 많은 사용자들이 이용하고 있음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4B003B5-5B32-C8BA-ABE6-AA69CBE07DD2}"/>
              </a:ext>
            </a:extLst>
          </p:cNvPr>
          <p:cNvSpPr txBox="1"/>
          <p:nvPr/>
        </p:nvSpPr>
        <p:spPr>
          <a:xfrm>
            <a:off x="509856" y="2159582"/>
            <a:ext cx="3007536" cy="4168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  <a:p>
            <a:pPr marL="742950" marR="0" lvl="1" indent="-285750" algn="l" defTabSz="914400" rtl="0" eaLnBrk="1" fontAlgn="auto" latinLnBrk="1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분산형 소프트웨어 형상 관리 도구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(Distributed Software Configuration Management)</a:t>
            </a:r>
          </a:p>
          <a:p>
            <a:pPr marL="742950" marR="0" lvl="1" indent="-285750" algn="l" defTabSz="914400" rtl="0" eaLnBrk="1" fontAlgn="auto" latinLnBrk="1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RCS,CVS,SVN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다양한 도구가 있었으나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분산형 관리 모델이 등장하면서 현재는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업계를 대표하는 도구가 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2060">
                  <a:lumMod val="90000"/>
                  <a:lumOff val="1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A13D7E-5786-11B4-C4A6-9E0699185246}"/>
              </a:ext>
            </a:extLst>
          </p:cNvPr>
          <p:cNvSpPr txBox="1"/>
          <p:nvPr/>
        </p:nvSpPr>
        <p:spPr>
          <a:xfrm>
            <a:off x="1977428" y="1038491"/>
            <a:ext cx="342900" cy="2881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2060">
                  <a:lumMod val="90000"/>
                  <a:lumOff val="1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F43B74-F94C-5707-9F43-BB8E1FF1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8693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C14D53-6B33-9B3C-A6D7-DC826690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FEB3B9-4ADC-2D85-D716-272379BECA58}"/>
              </a:ext>
            </a:extLst>
          </p:cNvPr>
          <p:cNvSpPr/>
          <p:nvPr/>
        </p:nvSpPr>
        <p:spPr bwMode="white">
          <a:xfrm>
            <a:off x="468737" y="3992462"/>
            <a:ext cx="4871080" cy="696927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아래 메뉴 항목 중 </a:t>
            </a:r>
            <a:r>
              <a:rPr lang="en-US" altLang="ko-KR" sz="1400" dirty="0">
                <a:solidFill>
                  <a:schemeClr val="tx1"/>
                </a:solidFill>
              </a:rPr>
              <a:t>‘About’</a:t>
            </a:r>
            <a:r>
              <a:rPr lang="ko-KR" altLang="en-US" sz="1400" dirty="0">
                <a:solidFill>
                  <a:schemeClr val="tx1"/>
                </a:solidFill>
              </a:rPr>
              <a:t>을 선택해서 </a:t>
            </a:r>
            <a:r>
              <a:rPr lang="en-US" altLang="ko-KR" sz="1400" dirty="0">
                <a:solidFill>
                  <a:schemeClr val="tx1"/>
                </a:solidFill>
              </a:rPr>
              <a:t>GitHub </a:t>
            </a:r>
            <a:r>
              <a:rPr lang="ko-KR" altLang="en-US" sz="1400" dirty="0">
                <a:solidFill>
                  <a:schemeClr val="tx1"/>
                </a:solidFill>
              </a:rPr>
              <a:t>소개 페이지로 넘어갑니다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4484E5-1639-1807-B096-4B65A76DD12E}"/>
              </a:ext>
            </a:extLst>
          </p:cNvPr>
          <p:cNvSpPr/>
          <p:nvPr/>
        </p:nvSpPr>
        <p:spPr bwMode="white">
          <a:xfrm>
            <a:off x="4630436" y="6054428"/>
            <a:ext cx="490840" cy="178097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40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313943-7EFA-A8EE-68DF-B37EB2D0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944A7A-EEA7-1601-98DC-0505D3DDD3C9}"/>
              </a:ext>
            </a:extLst>
          </p:cNvPr>
          <p:cNvSpPr/>
          <p:nvPr/>
        </p:nvSpPr>
        <p:spPr bwMode="white">
          <a:xfrm>
            <a:off x="468737" y="3992462"/>
            <a:ext cx="3256825" cy="338581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여기서 다시 스크롤 다운으로 하면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38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4B617-F30F-18E3-6CF2-08AB69C4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FAFBCD6-25D9-2B51-5734-C6AF4CE59F8E}"/>
              </a:ext>
            </a:extLst>
          </p:cNvPr>
          <p:cNvSpPr/>
          <p:nvPr/>
        </p:nvSpPr>
        <p:spPr bwMode="white">
          <a:xfrm>
            <a:off x="444023" y="3003922"/>
            <a:ext cx="4871080" cy="696927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Features</a:t>
            </a:r>
            <a:r>
              <a:rPr lang="ko-KR" altLang="en-US" sz="1400" dirty="0">
                <a:solidFill>
                  <a:schemeClr val="tx1"/>
                </a:solidFill>
              </a:rPr>
              <a:t>라는 항목을 선택해서 </a:t>
            </a:r>
            <a:r>
              <a:rPr lang="en-US" altLang="ko-KR" sz="1400" dirty="0">
                <a:solidFill>
                  <a:schemeClr val="tx1"/>
                </a:solidFill>
              </a:rPr>
              <a:t>GitHub</a:t>
            </a:r>
            <a:r>
              <a:rPr lang="ko-KR" altLang="en-US" sz="1400" dirty="0">
                <a:solidFill>
                  <a:schemeClr val="tx1"/>
                </a:solidFill>
              </a:rPr>
              <a:t>에서 제공하는 서비스 목록을 찾아갑니다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821039-87EE-E63A-7456-3D0D29DF6026}"/>
              </a:ext>
            </a:extLst>
          </p:cNvPr>
          <p:cNvSpPr/>
          <p:nvPr/>
        </p:nvSpPr>
        <p:spPr bwMode="white">
          <a:xfrm>
            <a:off x="4605036" y="4022428"/>
            <a:ext cx="490840" cy="178097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26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43B9C-C364-9889-C0F6-46361442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588420-6E36-CF21-BA85-1F5BEC76E47B}"/>
              </a:ext>
            </a:extLst>
          </p:cNvPr>
          <p:cNvSpPr/>
          <p:nvPr/>
        </p:nvSpPr>
        <p:spPr bwMode="white">
          <a:xfrm>
            <a:off x="468737" y="3992463"/>
            <a:ext cx="4871080" cy="33823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이제 메뉴 중앙에 </a:t>
            </a:r>
            <a:r>
              <a:rPr lang="en-US" altLang="ko-KR" sz="1400" dirty="0">
                <a:solidFill>
                  <a:schemeClr val="tx1"/>
                </a:solidFill>
              </a:rPr>
              <a:t>‘Copilot’</a:t>
            </a:r>
            <a:r>
              <a:rPr lang="ko-KR" altLang="en-US" sz="1400" dirty="0">
                <a:solidFill>
                  <a:schemeClr val="tx1"/>
                </a:solidFill>
              </a:rPr>
              <a:t>이라는 항목을 선택합니다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B82326-1C7C-4A0A-0613-B28DF762646E}"/>
              </a:ext>
            </a:extLst>
          </p:cNvPr>
          <p:cNvSpPr/>
          <p:nvPr/>
        </p:nvSpPr>
        <p:spPr bwMode="white">
          <a:xfrm>
            <a:off x="5176536" y="1018878"/>
            <a:ext cx="490840" cy="178097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383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7CDB9A-FE8D-EC25-08AA-317C22D39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5"/>
          <a:stretch/>
        </p:blipFill>
        <p:spPr>
          <a:xfrm>
            <a:off x="0" y="0"/>
            <a:ext cx="12192000" cy="67246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662DF5C-7FE9-AC3C-5C8D-C7A0CBCAE614}"/>
              </a:ext>
            </a:extLst>
          </p:cNvPr>
          <p:cNvSpPr/>
          <p:nvPr/>
        </p:nvSpPr>
        <p:spPr bwMode="white">
          <a:xfrm>
            <a:off x="475086" y="4329013"/>
            <a:ext cx="5719974" cy="43338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Copilot </a:t>
            </a:r>
            <a:r>
              <a:rPr lang="ko-KR" altLang="en-US" sz="1400" dirty="0">
                <a:solidFill>
                  <a:schemeClr val="tx1"/>
                </a:solidFill>
              </a:rPr>
              <a:t>설명 페이지가 나오면 </a:t>
            </a:r>
            <a:r>
              <a:rPr lang="en-US" altLang="ko-KR" sz="1400" dirty="0">
                <a:solidFill>
                  <a:schemeClr val="tx1"/>
                </a:solidFill>
              </a:rPr>
              <a:t>Start my free trial</a:t>
            </a:r>
            <a:r>
              <a:rPr lang="ko-KR" altLang="en-US" sz="1400" dirty="0">
                <a:solidFill>
                  <a:schemeClr val="tx1"/>
                </a:solidFill>
              </a:rPr>
              <a:t>을 선택합니다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1B728BE-4594-2586-83EA-2D96BAB9ABC3}"/>
              </a:ext>
            </a:extLst>
          </p:cNvPr>
          <p:cNvSpPr/>
          <p:nvPr/>
        </p:nvSpPr>
        <p:spPr bwMode="white">
          <a:xfrm>
            <a:off x="5176536" y="1044278"/>
            <a:ext cx="490840" cy="178097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720A74-906E-FFEE-83D9-9625B1244A3A}"/>
              </a:ext>
            </a:extLst>
          </p:cNvPr>
          <p:cNvSpPr/>
          <p:nvPr/>
        </p:nvSpPr>
        <p:spPr bwMode="white">
          <a:xfrm>
            <a:off x="4306330" y="3762376"/>
            <a:ext cx="1705232" cy="43338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482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FDBFCF-DDB1-573D-1EB8-612DD2DE3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2"/>
          <a:stretch/>
        </p:blipFill>
        <p:spPr>
          <a:xfrm>
            <a:off x="0" y="0"/>
            <a:ext cx="12192000" cy="671512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8EE8CEE-1231-A318-2D08-7E0792CBFC56}"/>
              </a:ext>
            </a:extLst>
          </p:cNvPr>
          <p:cNvSpPr/>
          <p:nvPr/>
        </p:nvSpPr>
        <p:spPr bwMode="white">
          <a:xfrm>
            <a:off x="160535" y="3841432"/>
            <a:ext cx="3939540" cy="169068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은 무료로 </a:t>
            </a:r>
            <a:r>
              <a:rPr lang="en-US" altLang="ko-KR" sz="1400" dirty="0">
                <a:solidFill>
                  <a:schemeClr val="tx1"/>
                </a:solidFill>
              </a:rPr>
              <a:t>60</a:t>
            </a:r>
            <a:r>
              <a:rPr lang="ko-KR" altLang="en-US" sz="1400" dirty="0">
                <a:solidFill>
                  <a:schemeClr val="tx1"/>
                </a:solidFill>
              </a:rPr>
              <a:t>일간 사용해볼 수 있으며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이후에는 </a:t>
            </a:r>
            <a:r>
              <a:rPr lang="ko-KR" altLang="en-US" sz="1400" dirty="0" err="1">
                <a:solidFill>
                  <a:schemeClr val="tx1"/>
                </a:solidFill>
              </a:rPr>
              <a:t>월단위</a:t>
            </a:r>
            <a:r>
              <a:rPr lang="ko-KR" altLang="en-US" sz="1400" dirty="0">
                <a:solidFill>
                  <a:schemeClr val="tx1"/>
                </a:solidFill>
              </a:rPr>
              <a:t> 혹은 연단위로 비용을 지불할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원하는 지불 조건을 선택한 후 </a:t>
            </a:r>
            <a:r>
              <a:rPr lang="en-US" altLang="ko-KR" sz="1400" dirty="0">
                <a:solidFill>
                  <a:schemeClr val="tx1"/>
                </a:solidFill>
              </a:rPr>
              <a:t>‘Get access to GitHub Copilot’</a:t>
            </a:r>
            <a:r>
              <a:rPr lang="ko-KR" altLang="en-US" sz="1400" dirty="0">
                <a:solidFill>
                  <a:schemeClr val="tx1"/>
                </a:solidFill>
              </a:rPr>
              <a:t>을 선택합니다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46DF8A-24C5-5806-081E-4A72BF3B8B26}"/>
              </a:ext>
            </a:extLst>
          </p:cNvPr>
          <p:cNvSpPr/>
          <p:nvPr/>
        </p:nvSpPr>
        <p:spPr bwMode="white">
          <a:xfrm>
            <a:off x="4260610" y="5019676"/>
            <a:ext cx="3191750" cy="375284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354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4F8CD5-8042-95C0-2862-6325472F5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0"/>
          <a:stretch/>
        </p:blipFill>
        <p:spPr>
          <a:xfrm>
            <a:off x="0" y="0"/>
            <a:ext cx="12192000" cy="672226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DA06CDD-B450-A239-4750-E92405C06D33}"/>
              </a:ext>
            </a:extLst>
          </p:cNvPr>
          <p:cNvSpPr/>
          <p:nvPr/>
        </p:nvSpPr>
        <p:spPr bwMode="white">
          <a:xfrm>
            <a:off x="4696566" y="4031833"/>
            <a:ext cx="5758074" cy="1614587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신용카드 혹은 </a:t>
            </a:r>
            <a:r>
              <a:rPr lang="en-US" altLang="ko-KR" sz="1400" dirty="0" err="1">
                <a:solidFill>
                  <a:schemeClr val="tx1"/>
                </a:solidFill>
              </a:rPr>
              <a:t>Paypal</a:t>
            </a:r>
            <a:r>
              <a:rPr lang="ko-KR" altLang="en-US" sz="1400" dirty="0">
                <a:solidFill>
                  <a:schemeClr val="tx1"/>
                </a:solidFill>
              </a:rPr>
              <a:t>로 결제 수단을 선택하여 정보를 입력합니다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Student</a:t>
            </a:r>
            <a:r>
              <a:rPr lang="ko-KR" altLang="en-US" sz="1400" dirty="0">
                <a:solidFill>
                  <a:schemeClr val="tx1"/>
                </a:solidFill>
              </a:rPr>
              <a:t>혹은 </a:t>
            </a:r>
            <a:r>
              <a:rPr lang="en-US" altLang="ko-KR" sz="1400" dirty="0">
                <a:solidFill>
                  <a:schemeClr val="tx1"/>
                </a:solidFill>
              </a:rPr>
              <a:t>Teacher</a:t>
            </a:r>
            <a:r>
              <a:rPr lang="ko-KR" altLang="en-US" sz="1400" dirty="0">
                <a:solidFill>
                  <a:schemeClr val="tx1"/>
                </a:solidFill>
              </a:rPr>
              <a:t>로 인정이 된 경우에는 </a:t>
            </a:r>
            <a:r>
              <a:rPr lang="en-US" altLang="ko-KR" sz="1400" dirty="0">
                <a:solidFill>
                  <a:schemeClr val="tx1"/>
                </a:solidFill>
              </a:rPr>
              <a:t>GitHub Pro </a:t>
            </a:r>
            <a:r>
              <a:rPr lang="ko-KR" altLang="en-US" sz="1400" dirty="0">
                <a:solidFill>
                  <a:schemeClr val="tx1"/>
                </a:solidFill>
              </a:rPr>
              <a:t>기능을 무료로 사용할 수 있고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도 같이 무료로 사용할 수 있으므로 이 과정이 필요 없습니다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8754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80AC9B-A931-7D62-1150-038507F4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95E72B-789F-8986-3A8E-0B5B9EB82361}"/>
              </a:ext>
            </a:extLst>
          </p:cNvPr>
          <p:cNvSpPr/>
          <p:nvPr/>
        </p:nvSpPr>
        <p:spPr bwMode="white">
          <a:xfrm>
            <a:off x="1081285" y="5213032"/>
            <a:ext cx="3939540" cy="10671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Public code matching</a:t>
            </a:r>
            <a:r>
              <a:rPr lang="ko-KR" altLang="en-US" sz="1400" dirty="0">
                <a:solidFill>
                  <a:schemeClr val="tx1"/>
                </a:solidFill>
              </a:rPr>
              <a:t>에 대해서 추천을 허용할 지 여부를 선택하는 화면입니다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본인이 원하는 옵션을 선택하면 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7511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0FAF6E-4314-4BF3-2B1C-544EF4F9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58A67C0-F4D8-33B0-C2BE-A6E080F4A892}"/>
              </a:ext>
            </a:extLst>
          </p:cNvPr>
          <p:cNvSpPr/>
          <p:nvPr/>
        </p:nvSpPr>
        <p:spPr bwMode="white">
          <a:xfrm>
            <a:off x="160535" y="3841432"/>
            <a:ext cx="3939540" cy="10671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이제 </a:t>
            </a:r>
            <a:r>
              <a:rPr lang="en-US" altLang="ko-KR" sz="1400" dirty="0" err="1">
                <a:solidFill>
                  <a:schemeClr val="tx1"/>
                </a:solidFill>
              </a:rPr>
              <a:t>Codespaces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을 설정해야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 예시에서는 </a:t>
            </a:r>
            <a:r>
              <a:rPr lang="en-US" altLang="ko-KR" sz="1400" dirty="0" err="1">
                <a:solidFill>
                  <a:schemeClr val="tx1"/>
                </a:solidFill>
              </a:rPr>
              <a:t>Jupyter</a:t>
            </a:r>
            <a:r>
              <a:rPr lang="en-US" altLang="ko-KR" sz="1400" dirty="0">
                <a:solidFill>
                  <a:schemeClr val="tx1"/>
                </a:solidFill>
              </a:rPr>
              <a:t> Notebook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template</a:t>
            </a:r>
            <a:r>
              <a:rPr lang="ko-KR" altLang="en-US" sz="1400" dirty="0">
                <a:solidFill>
                  <a:schemeClr val="tx1"/>
                </a:solidFill>
              </a:rPr>
              <a:t>을 이용해보겠습니다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A7B7F39-0FEC-5BF6-012B-B33549CA1D78}"/>
              </a:ext>
            </a:extLst>
          </p:cNvPr>
          <p:cNvSpPr/>
          <p:nvPr/>
        </p:nvSpPr>
        <p:spPr bwMode="white">
          <a:xfrm>
            <a:off x="8616950" y="2892424"/>
            <a:ext cx="981075" cy="269875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434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421F87-6E4F-0D79-B9E9-C3DCCA76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FFE463-CDA0-5EE3-B8A0-E652919C7C0E}"/>
              </a:ext>
            </a:extLst>
          </p:cNvPr>
          <p:cNvSpPr/>
          <p:nvPr/>
        </p:nvSpPr>
        <p:spPr bwMode="white">
          <a:xfrm>
            <a:off x="1151135" y="3873182"/>
            <a:ext cx="3939540" cy="10671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Codespace</a:t>
            </a:r>
            <a:r>
              <a:rPr lang="ko-KR" altLang="en-US" sz="1400" dirty="0">
                <a:solidFill>
                  <a:schemeClr val="tx1"/>
                </a:solidFill>
              </a:rPr>
              <a:t>가 시작되면 왼쪽 아이콘 중에서 플러그인을 설치할 수 있는 </a:t>
            </a:r>
            <a:r>
              <a:rPr lang="en-US" altLang="ko-KR" sz="1400" dirty="0">
                <a:solidFill>
                  <a:schemeClr val="tx1"/>
                </a:solidFill>
              </a:rPr>
              <a:t>Extensions</a:t>
            </a:r>
            <a:r>
              <a:rPr lang="ko-KR" altLang="en-US" sz="1400" dirty="0">
                <a:solidFill>
                  <a:schemeClr val="tx1"/>
                </a:solidFill>
              </a:rPr>
              <a:t>을 선택합니다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CAE5E7-9EB3-D4F5-B8B4-9BE1A57A96A3}"/>
              </a:ext>
            </a:extLst>
          </p:cNvPr>
          <p:cNvSpPr/>
          <p:nvPr/>
        </p:nvSpPr>
        <p:spPr bwMode="white">
          <a:xfrm>
            <a:off x="1" y="2187574"/>
            <a:ext cx="298450" cy="295276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9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1184C-4294-1278-3B72-8C690C57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en-US" altLang="ko-KR" dirty="0" err="1"/>
              <a:t>Codespaces</a:t>
            </a:r>
            <a:r>
              <a:rPr lang="ko-KR" altLang="en-US" dirty="0"/>
              <a:t>에서 </a:t>
            </a:r>
            <a:r>
              <a:rPr lang="en-US" altLang="ko-KR" dirty="0"/>
              <a:t>Python </a:t>
            </a:r>
            <a:r>
              <a:rPr lang="ko-KR" altLang="en-US" dirty="0"/>
              <a:t>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13E5B-4D9E-71CC-7710-4D7F6DB4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1902003"/>
            <a:ext cx="2764007" cy="42737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hlinkClick r:id="rId3"/>
              </a:rPr>
              <a:t>https://github.com</a:t>
            </a:r>
            <a:r>
              <a:rPr lang="ko-KR" altLang="en-US" sz="1400" dirty="0"/>
              <a:t>에서 계정 생성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Education program</a:t>
            </a:r>
            <a:r>
              <a:rPr lang="ko-KR" altLang="en-US" sz="1400" dirty="0"/>
              <a:t>이 존재해서 </a:t>
            </a:r>
            <a:r>
              <a:rPr lang="en-US" altLang="ko-KR" sz="1400" dirty="0"/>
              <a:t>GitHub</a:t>
            </a:r>
            <a:r>
              <a:rPr lang="ko-KR" altLang="en-US" sz="1400" dirty="0"/>
              <a:t>에서 제공하는 다양한 서비스를 큰 비용 부담 없이 사용가능 </a:t>
            </a:r>
            <a:r>
              <a:rPr lang="en-US" altLang="ko-KR" sz="1400" dirty="0"/>
              <a:t>(GitHub Pro</a:t>
            </a:r>
            <a:r>
              <a:rPr lang="ko-KR" altLang="en-US" sz="1400" dirty="0"/>
              <a:t>가 무료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EA42C047-533C-C347-7195-5F2B5DBE81CF}"/>
              </a:ext>
            </a:extLst>
          </p:cNvPr>
          <p:cNvSpPr/>
          <p:nvPr/>
        </p:nvSpPr>
        <p:spPr bwMode="auto">
          <a:xfrm>
            <a:off x="935725" y="1127418"/>
            <a:ext cx="1778918" cy="676275"/>
          </a:xfrm>
          <a:prstGeom prst="homePlate">
            <a:avLst>
              <a:gd name="adj" fmla="val 32417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계정 생성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05F50107-C833-A368-BF66-11D3CCFD0BDA}"/>
              </a:ext>
            </a:extLst>
          </p:cNvPr>
          <p:cNvSpPr/>
          <p:nvPr/>
        </p:nvSpPr>
        <p:spPr bwMode="auto">
          <a:xfrm>
            <a:off x="3905958" y="1131972"/>
            <a:ext cx="1768474" cy="676275"/>
          </a:xfrm>
          <a:prstGeom prst="homePlate">
            <a:avLst>
              <a:gd name="adj" fmla="val 32417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74F899D-3BD2-F1ED-13F2-F75964EAA5D5}"/>
              </a:ext>
            </a:extLst>
          </p:cNvPr>
          <p:cNvSpPr txBox="1">
            <a:spLocks/>
          </p:cNvSpPr>
          <p:nvPr/>
        </p:nvSpPr>
        <p:spPr>
          <a:xfrm>
            <a:off x="3408192" y="1902002"/>
            <a:ext cx="2764007" cy="4273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Visual Studio Code for the web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연동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>
                  <a:lumMod val="90000"/>
                  <a:lumOff val="1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최근의 소프트웨어 개발에서는 이미 개발되어 있는 다양한 개발 프레임워크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라이브러리 등을 활용하는 것이 필수적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>
                  <a:lumMod val="90000"/>
                  <a:lumOff val="1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 초기에 이러한 요소를 구성하는 것이 생각보다 어려움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>
                  <a:lumMod val="90000"/>
                  <a:lumOff val="1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제공하는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template(Python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경우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template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존재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</a:t>
            </a: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43719DBE-6E98-836D-0D83-A818C8E2FFCA}"/>
              </a:ext>
            </a:extLst>
          </p:cNvPr>
          <p:cNvSpPr/>
          <p:nvPr/>
        </p:nvSpPr>
        <p:spPr bwMode="auto">
          <a:xfrm>
            <a:off x="6860526" y="1131972"/>
            <a:ext cx="1768475" cy="676275"/>
          </a:xfrm>
          <a:prstGeom prst="homePlate">
            <a:avLst>
              <a:gd name="adj" fmla="val 32417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생성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21FC8D7-CC51-7A86-3A5F-71623E2F1B30}"/>
              </a:ext>
            </a:extLst>
          </p:cNvPr>
          <p:cNvSpPr txBox="1">
            <a:spLocks/>
          </p:cNvSpPr>
          <p:nvPr/>
        </p:nvSpPr>
        <p:spPr>
          <a:xfrm>
            <a:off x="6362760" y="1902003"/>
            <a:ext cx="2764007" cy="4273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란 말 그대로 코드를 저장하는 저장소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>
                  <a:lumMod val="90000"/>
                  <a:lumOff val="1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새로운 프로젝트를 시작하기에 앞서 우선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만들고 관련된 모든 내용들을 같이 저장하면 관리가 편함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실습에서는 편의상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사용해서 만들어진 리소스를 </a:t>
            </a:r>
            <a:r>
              <a:rPr lang="en-US" altLang="ko-KR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workspace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저장하는 방식을 취함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Repository</a:t>
            </a:r>
            <a:r>
              <a:rPr lang="ko-KR" altLang="en-US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는 </a:t>
            </a:r>
            <a:r>
              <a:rPr lang="en-US" altLang="ko-KR" sz="1400" dirty="0" err="1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codespace</a:t>
            </a:r>
            <a:r>
              <a:rPr lang="en-US" altLang="ko-KR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가상환경의 </a:t>
            </a:r>
            <a:r>
              <a:rPr lang="en-US" altLang="ko-KR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local repository</a:t>
            </a:r>
            <a:r>
              <a:rPr lang="ko-KR" altLang="en-US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로 구성</a:t>
            </a:r>
            <a:r>
              <a:rPr lang="en-US" altLang="ko-KR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>
                  <a:lumMod val="90000"/>
                  <a:lumOff val="10000"/>
                </a:srgbClr>
              </a:solidFill>
              <a:effectLst/>
              <a:highlight>
                <a:srgbClr val="FFFF00"/>
              </a:highligh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B5E48BA-B663-38B0-B252-1353D539D9D2}"/>
              </a:ext>
            </a:extLst>
          </p:cNvPr>
          <p:cNvSpPr/>
          <p:nvPr/>
        </p:nvSpPr>
        <p:spPr bwMode="auto">
          <a:xfrm>
            <a:off x="9815096" y="1127418"/>
            <a:ext cx="1768475" cy="676275"/>
          </a:xfrm>
          <a:prstGeom prst="homePlate">
            <a:avLst>
              <a:gd name="adj" fmla="val 32417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중지 및 재시동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6E7576E-42D7-F7D6-388F-6380AFBE5F8F}"/>
              </a:ext>
            </a:extLst>
          </p:cNvPr>
          <p:cNvSpPr txBox="1">
            <a:spLocks/>
          </p:cNvSpPr>
          <p:nvPr/>
        </p:nvSpPr>
        <p:spPr>
          <a:xfrm>
            <a:off x="9317330" y="1902002"/>
            <a:ext cx="2764007" cy="4273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실행되고 있는 동안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(python code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실행되지 않고 편집상태인 경우도 포함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과금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대상이 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사용이 끝난 환경은 일시 정지 시키면 비용을 절약할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>
                    <a:lumMod val="90000"/>
                    <a:lumOff val="1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환경 설정에서 타이머 설정 가능</a:t>
            </a:r>
            <a:r>
              <a:rPr lang="en-US" altLang="ko-KR" sz="1400" dirty="0">
                <a:solidFill>
                  <a:srgbClr val="002060">
                    <a:lumMod val="90000"/>
                    <a:lumOff val="1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>
                  <a:lumMod val="90000"/>
                  <a:lumOff val="1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68D6A6-61FA-5E05-47C8-7D75F8412B45}"/>
              </a:ext>
            </a:extLst>
          </p:cNvPr>
          <p:cNvSpPr/>
          <p:nvPr/>
        </p:nvSpPr>
        <p:spPr bwMode="white">
          <a:xfrm>
            <a:off x="443181" y="6083300"/>
            <a:ext cx="11301143" cy="438149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일반적인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workflow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remote repository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구성하기도 하지만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Codespaces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활용하기 위해 위와 같은 순서로 구성함</a:t>
            </a:r>
          </a:p>
        </p:txBody>
      </p:sp>
      <p:pic>
        <p:nvPicPr>
          <p:cNvPr id="1026" name="Picture 2" descr="Codespaces logo">
            <a:extLst>
              <a:ext uri="{FF2B5EF4-FFF2-40B4-BE49-F238E27FC236}">
                <a16:creationId xmlns:a16="http://schemas.microsoft.com/office/drawing/2014/main" id="{BA19F1AC-023D-8D04-C1FF-954BB5AF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30" y="4459540"/>
            <a:ext cx="1297952" cy="130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41D455-AF81-C231-04EA-C008B75A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70007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4E8F86-970C-2312-9B5C-18AFD14A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F21DBD-1AE7-29AB-EFF0-EBBEC2B6E4FA}"/>
              </a:ext>
            </a:extLst>
          </p:cNvPr>
          <p:cNvSpPr/>
          <p:nvPr/>
        </p:nvSpPr>
        <p:spPr bwMode="white">
          <a:xfrm>
            <a:off x="2605285" y="939482"/>
            <a:ext cx="3939540" cy="4384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검색창에서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을 입력합니다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1E3845-7BEB-B43B-5099-2CE3A236380D}"/>
              </a:ext>
            </a:extLst>
          </p:cNvPr>
          <p:cNvSpPr/>
          <p:nvPr/>
        </p:nvSpPr>
        <p:spPr bwMode="white">
          <a:xfrm>
            <a:off x="1" y="2187574"/>
            <a:ext cx="298450" cy="295276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625C83-645C-023E-A01E-3B36D421D8D3}"/>
              </a:ext>
            </a:extLst>
          </p:cNvPr>
          <p:cNvSpPr/>
          <p:nvPr/>
        </p:nvSpPr>
        <p:spPr bwMode="white">
          <a:xfrm>
            <a:off x="366371" y="926782"/>
            <a:ext cx="1822449" cy="295276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116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4281F2-D728-5D47-6804-7C27CA50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35CA288-ED32-D522-B213-257BBBD6BAAA}"/>
              </a:ext>
            </a:extLst>
          </p:cNvPr>
          <p:cNvSpPr/>
          <p:nvPr/>
        </p:nvSpPr>
        <p:spPr bwMode="white">
          <a:xfrm>
            <a:off x="2605285" y="939482"/>
            <a:ext cx="3939540" cy="6670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GitHub Copilot</a:t>
            </a:r>
            <a:r>
              <a:rPr lang="ko-KR" altLang="en-US" sz="1400" dirty="0">
                <a:solidFill>
                  <a:schemeClr val="tx1"/>
                </a:solidFill>
              </a:rPr>
              <a:t>이 나오면 해당 항목을 선택합니다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701C985-B691-0191-7599-8E500975A4DD}"/>
              </a:ext>
            </a:extLst>
          </p:cNvPr>
          <p:cNvSpPr/>
          <p:nvPr/>
        </p:nvSpPr>
        <p:spPr bwMode="white">
          <a:xfrm>
            <a:off x="366371" y="926782"/>
            <a:ext cx="1822449" cy="295276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A0597E-3A58-8566-E9DB-A70690830D90}"/>
              </a:ext>
            </a:extLst>
          </p:cNvPr>
          <p:cNvSpPr/>
          <p:nvPr/>
        </p:nvSpPr>
        <p:spPr bwMode="white">
          <a:xfrm>
            <a:off x="366370" y="1222058"/>
            <a:ext cx="1822449" cy="441642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050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870829-6A48-3B8D-9CB4-AB8853DD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EF7E3B-51B1-D011-E34E-585FC472AFB4}"/>
              </a:ext>
            </a:extLst>
          </p:cNvPr>
          <p:cNvSpPr/>
          <p:nvPr/>
        </p:nvSpPr>
        <p:spPr bwMode="white">
          <a:xfrm>
            <a:off x="6872485" y="1472882"/>
            <a:ext cx="3939540" cy="6670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파란색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설치 위치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</a:rPr>
              <a:t>Codespaces</a:t>
            </a:r>
            <a:r>
              <a:rPr lang="en-US" altLang="ko-KR" sz="1400" dirty="0">
                <a:solidFill>
                  <a:schemeClr val="tx1"/>
                </a:solidFill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</a:rPr>
              <a:t>버튼을 선택합니다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65EAB2-EF22-4582-6473-F9C7D1CC8C19}"/>
              </a:ext>
            </a:extLst>
          </p:cNvPr>
          <p:cNvSpPr/>
          <p:nvPr/>
        </p:nvSpPr>
        <p:spPr bwMode="white">
          <a:xfrm>
            <a:off x="4182721" y="1606232"/>
            <a:ext cx="1043329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86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60C8CC-D699-DDE5-AC45-0CBE7BA9E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7D6DCA0-A03C-6FDA-E9FB-695D87F79A29}"/>
              </a:ext>
            </a:extLst>
          </p:cNvPr>
          <p:cNvSpPr/>
          <p:nvPr/>
        </p:nvSpPr>
        <p:spPr bwMode="white">
          <a:xfrm>
            <a:off x="6872485" y="1472882"/>
            <a:ext cx="3939540" cy="13211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설치가 완료되면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버튼이 다음과 같이 바뀝니다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이후에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을 사용하지 않거나 제거하고 싶을 때 이 </a:t>
            </a:r>
            <a:r>
              <a:rPr lang="en-US" altLang="ko-KR" sz="1400" dirty="0">
                <a:solidFill>
                  <a:schemeClr val="tx1"/>
                </a:solidFill>
              </a:rPr>
              <a:t>extension</a:t>
            </a:r>
            <a:r>
              <a:rPr lang="ko-KR" altLang="en-US" sz="1400" dirty="0">
                <a:solidFill>
                  <a:schemeClr val="tx1"/>
                </a:solidFill>
              </a:rPr>
              <a:t>에서 이 버튼을 누르면 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63EA40-06FE-9A09-F168-ABBEDE9F429C}"/>
              </a:ext>
            </a:extLst>
          </p:cNvPr>
          <p:cNvSpPr/>
          <p:nvPr/>
        </p:nvSpPr>
        <p:spPr bwMode="white">
          <a:xfrm>
            <a:off x="4182721" y="1606232"/>
            <a:ext cx="1043329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90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4F3876-663B-125C-A05B-C2F9924C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259366-04E5-47F7-C008-0582A5AB00E3}"/>
              </a:ext>
            </a:extLst>
          </p:cNvPr>
          <p:cNvSpPr/>
          <p:nvPr/>
        </p:nvSpPr>
        <p:spPr bwMode="white">
          <a:xfrm>
            <a:off x="6872485" y="1472882"/>
            <a:ext cx="3939540" cy="9655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탐색기 버튼을 열어서 </a:t>
            </a:r>
            <a:r>
              <a:rPr lang="en-US" altLang="ko-KR" sz="1400" dirty="0">
                <a:solidFill>
                  <a:schemeClr val="tx1"/>
                </a:solidFill>
              </a:rPr>
              <a:t>python notebook file</a:t>
            </a:r>
            <a:r>
              <a:rPr lang="ko-KR" altLang="en-US" sz="1400" dirty="0">
                <a:solidFill>
                  <a:schemeClr val="tx1"/>
                </a:solidFill>
              </a:rPr>
              <a:t>을 하나 열어서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이 제대로 설치되었는지 확인합니다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043314-EFDE-AF96-800F-37DBA5C78E62}"/>
              </a:ext>
            </a:extLst>
          </p:cNvPr>
          <p:cNvSpPr/>
          <p:nvPr/>
        </p:nvSpPr>
        <p:spPr bwMode="white">
          <a:xfrm>
            <a:off x="1" y="977582"/>
            <a:ext cx="298450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45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4DB7C-32C5-D347-C1AD-A8905019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769F8D-C522-EB6A-DB46-A73B325D0548}"/>
              </a:ext>
            </a:extLst>
          </p:cNvPr>
          <p:cNvSpPr/>
          <p:nvPr/>
        </p:nvSpPr>
        <p:spPr bwMode="white">
          <a:xfrm>
            <a:off x="6872484" y="1472882"/>
            <a:ext cx="4011415" cy="24069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Jupyter</a:t>
            </a:r>
            <a:r>
              <a:rPr lang="en-US" altLang="ko-KR" sz="1400" dirty="0">
                <a:solidFill>
                  <a:schemeClr val="tx1"/>
                </a:solidFill>
              </a:rPr>
              <a:t> Notebook </a:t>
            </a:r>
            <a:r>
              <a:rPr lang="ko-KR" altLang="en-US" sz="1400" dirty="0">
                <a:solidFill>
                  <a:schemeClr val="tx1"/>
                </a:solidFill>
              </a:rPr>
              <a:t>환경에서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을 사용하기 위해서는 </a:t>
            </a:r>
            <a:r>
              <a:rPr lang="en-US" altLang="ko-KR" sz="1400" dirty="0">
                <a:solidFill>
                  <a:schemeClr val="tx1"/>
                </a:solidFill>
              </a:rPr>
              <a:t>Code</a:t>
            </a:r>
            <a:r>
              <a:rPr lang="ko-KR" altLang="en-US" sz="1400" dirty="0">
                <a:solidFill>
                  <a:schemeClr val="tx1"/>
                </a:solidFill>
              </a:rPr>
              <a:t>셀을 선택해야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주석문을 </a:t>
            </a:r>
            <a:r>
              <a:rPr lang="ko-KR" altLang="en-US" sz="1400" dirty="0" err="1">
                <a:solidFill>
                  <a:schemeClr val="tx1"/>
                </a:solidFill>
              </a:rPr>
              <a:t>작성할때와</a:t>
            </a:r>
            <a:r>
              <a:rPr lang="ko-KR" altLang="en-US" sz="1400" dirty="0">
                <a:solidFill>
                  <a:schemeClr val="tx1"/>
                </a:solidFill>
              </a:rPr>
              <a:t> 코드를 </a:t>
            </a:r>
            <a:r>
              <a:rPr lang="ko-KR" altLang="en-US" sz="1400" dirty="0" err="1">
                <a:solidFill>
                  <a:schemeClr val="tx1"/>
                </a:solidFill>
              </a:rPr>
              <a:t>작성할때</a:t>
            </a:r>
            <a:r>
              <a:rPr lang="ko-KR" altLang="en-US" sz="1400" dirty="0">
                <a:solidFill>
                  <a:schemeClr val="tx1"/>
                </a:solidFill>
              </a:rPr>
              <a:t> 모두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의 도움을 받을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주석문의 경우 </a:t>
            </a:r>
            <a:r>
              <a:rPr lang="en-US" altLang="ko-KR" sz="1400" dirty="0">
                <a:solidFill>
                  <a:schemeClr val="tx1"/>
                </a:solidFill>
              </a:rPr>
              <a:t>‘#’</a:t>
            </a:r>
            <a:r>
              <a:rPr lang="ko-KR" altLang="en-US" sz="1400" dirty="0">
                <a:solidFill>
                  <a:schemeClr val="tx1"/>
                </a:solidFill>
              </a:rPr>
              <a:t>을 입력하고 스페이스키를 눌러 공백문자를 하나 입력하면 본격적으로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을 확인해볼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04A47C-6529-65C5-D190-54172B987F14}"/>
              </a:ext>
            </a:extLst>
          </p:cNvPr>
          <p:cNvSpPr/>
          <p:nvPr/>
        </p:nvSpPr>
        <p:spPr bwMode="white">
          <a:xfrm>
            <a:off x="2603501" y="3689032"/>
            <a:ext cx="298450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59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5694CD-4E1E-FB92-0FA5-5E2DFD1E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FEDA6D-3EE2-B7BC-37E4-117F82C8A7AE}"/>
              </a:ext>
            </a:extLst>
          </p:cNvPr>
          <p:cNvSpPr/>
          <p:nvPr/>
        </p:nvSpPr>
        <p:spPr bwMode="white">
          <a:xfrm>
            <a:off x="6872484" y="1472882"/>
            <a:ext cx="4011415" cy="20069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이 자동으로 주석문에 대한 힌트를 제시하기 시작합니다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이때 처음에는 </a:t>
            </a:r>
            <a:r>
              <a:rPr lang="en-US" altLang="ko-KR" sz="1400" dirty="0">
                <a:solidFill>
                  <a:schemeClr val="tx1"/>
                </a:solidFill>
              </a:rPr>
              <a:t>deactivate</a:t>
            </a:r>
            <a:r>
              <a:rPr lang="ko-KR" altLang="en-US" sz="1400" dirty="0">
                <a:solidFill>
                  <a:schemeClr val="tx1"/>
                </a:solidFill>
              </a:rPr>
              <a:t>된 형태로 흐린 글자로 표시가 되며</a:t>
            </a:r>
            <a:r>
              <a:rPr lang="en-US" altLang="ko-KR" sz="1400" dirty="0">
                <a:solidFill>
                  <a:schemeClr val="tx1"/>
                </a:solidFill>
              </a:rPr>
              <a:t>, ‘Tab’ </a:t>
            </a:r>
            <a:r>
              <a:rPr lang="ko-KR" altLang="en-US" sz="1400" dirty="0">
                <a:solidFill>
                  <a:schemeClr val="tx1"/>
                </a:solidFill>
              </a:rPr>
              <a:t>키를 누르면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이 추천하는 것을 모두 채택한다는 의미입니다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845306-5CB3-DB3C-1544-961AAB7AB8E2}"/>
              </a:ext>
            </a:extLst>
          </p:cNvPr>
          <p:cNvSpPr/>
          <p:nvPr/>
        </p:nvSpPr>
        <p:spPr bwMode="white">
          <a:xfrm>
            <a:off x="2603500" y="3689032"/>
            <a:ext cx="1885949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656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85A1B1-49F4-2044-8D86-E2444C87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226C28D-4F38-472E-6AE1-93D0EEE64623}"/>
              </a:ext>
            </a:extLst>
          </p:cNvPr>
          <p:cNvSpPr/>
          <p:nvPr/>
        </p:nvSpPr>
        <p:spPr bwMode="white">
          <a:xfrm>
            <a:off x="6872484" y="1472882"/>
            <a:ext cx="4011415" cy="20069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Tab</a:t>
            </a:r>
            <a:r>
              <a:rPr lang="ko-KR" altLang="en-US" sz="1400" dirty="0">
                <a:solidFill>
                  <a:schemeClr val="tx1"/>
                </a:solidFill>
              </a:rPr>
              <a:t>을 선택하면 글자색이 녹색으로 바뀌면서 전체 문장이 채택됩니다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만약 한 </a:t>
            </a:r>
            <a:r>
              <a:rPr lang="ko-KR" altLang="en-US" sz="1400" b="1" dirty="0" err="1">
                <a:solidFill>
                  <a:schemeClr val="tx1"/>
                </a:solidFill>
              </a:rPr>
              <a:t>단어씩</a:t>
            </a:r>
            <a:r>
              <a:rPr lang="ko-KR" altLang="en-US" sz="1400" b="1" dirty="0">
                <a:solidFill>
                  <a:schemeClr val="tx1"/>
                </a:solidFill>
              </a:rPr>
              <a:t> 채택하고 싶다고 하면</a:t>
            </a:r>
            <a:r>
              <a:rPr lang="en-US" altLang="ko-KR" sz="1400" b="1" dirty="0">
                <a:solidFill>
                  <a:schemeClr val="tx1"/>
                </a:solidFill>
              </a:rPr>
              <a:t>, Ctrl + ‘〉’ (</a:t>
            </a:r>
            <a:r>
              <a:rPr lang="ko-KR" altLang="en-US" sz="1400" b="1" dirty="0">
                <a:solidFill>
                  <a:schemeClr val="tx1"/>
                </a:solidFill>
              </a:rPr>
              <a:t>오른쪽 커서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를 누르면 됩니다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EA1FA90-728D-669E-88D8-8E56D8DE4AA9}"/>
              </a:ext>
            </a:extLst>
          </p:cNvPr>
          <p:cNvSpPr/>
          <p:nvPr/>
        </p:nvSpPr>
        <p:spPr bwMode="white">
          <a:xfrm>
            <a:off x="2603500" y="3689032"/>
            <a:ext cx="1885949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64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61B30B-F89A-71CC-9AB2-AA8B22B5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274C6A7-C4EF-36E6-73DF-310675931B2A}"/>
              </a:ext>
            </a:extLst>
          </p:cNvPr>
          <p:cNvSpPr/>
          <p:nvPr/>
        </p:nvSpPr>
        <p:spPr bwMode="white">
          <a:xfrm>
            <a:off x="6872484" y="1472882"/>
            <a:ext cx="4011415" cy="29911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사용자가 문장을 입력하면 문맥에 맞춰 문장 완성을 위한 구절도 추천해줍니다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 화면에서 나오는 사례는 </a:t>
            </a:r>
            <a:r>
              <a:rPr lang="en-US" altLang="ko-KR" sz="1400" dirty="0">
                <a:solidFill>
                  <a:schemeClr val="tx1"/>
                </a:solidFill>
              </a:rPr>
              <a:t>‘need to use scikit learn’</a:t>
            </a:r>
            <a:r>
              <a:rPr lang="ko-KR" altLang="en-US" sz="1400" dirty="0">
                <a:solidFill>
                  <a:schemeClr val="tx1"/>
                </a:solidFill>
              </a:rPr>
              <a:t>이라고 입력을 했을 때 </a:t>
            </a:r>
            <a:r>
              <a:rPr lang="en-US" altLang="ko-KR" sz="1400" i="1" dirty="0">
                <a:solidFill>
                  <a:schemeClr val="tx1"/>
                </a:solidFill>
              </a:rPr>
              <a:t>‘to do the linear regression’</a:t>
            </a:r>
            <a:r>
              <a:rPr lang="ko-KR" altLang="en-US" sz="1400" dirty="0">
                <a:solidFill>
                  <a:schemeClr val="tx1"/>
                </a:solidFill>
              </a:rPr>
              <a:t>이라는 구절을 추천한 것입니다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많은 사용자들이 </a:t>
            </a:r>
            <a:r>
              <a:rPr lang="en-US" altLang="ko-KR" sz="1400" dirty="0">
                <a:solidFill>
                  <a:schemeClr val="tx1"/>
                </a:solidFill>
              </a:rPr>
              <a:t>scikit learn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linear regression</a:t>
            </a:r>
            <a:r>
              <a:rPr lang="ko-KR" altLang="en-US" sz="1400" dirty="0">
                <a:solidFill>
                  <a:schemeClr val="tx1"/>
                </a:solidFill>
              </a:rPr>
              <a:t>에 사용했던 코드가 있어 이 데이터를 바탕으로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에서 추천한 문장입니다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C121337-2D97-1515-D05F-217CD534429D}"/>
              </a:ext>
            </a:extLst>
          </p:cNvPr>
          <p:cNvSpPr/>
          <p:nvPr/>
        </p:nvSpPr>
        <p:spPr bwMode="white">
          <a:xfrm>
            <a:off x="2609850" y="3777932"/>
            <a:ext cx="2825750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073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B98739-3AB0-0DA7-60AF-CE12871C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048071-BDF8-714F-AD99-C5D438E8088D}"/>
              </a:ext>
            </a:extLst>
          </p:cNvPr>
          <p:cNvSpPr/>
          <p:nvPr/>
        </p:nvSpPr>
        <p:spPr bwMode="white">
          <a:xfrm>
            <a:off x="6872484" y="1472882"/>
            <a:ext cx="4011415" cy="9718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마지막 구절을 </a:t>
            </a:r>
            <a:r>
              <a:rPr lang="en-US" altLang="ko-KR" sz="1400" dirty="0">
                <a:solidFill>
                  <a:schemeClr val="tx1"/>
                </a:solidFill>
              </a:rPr>
              <a:t>‘tab’</a:t>
            </a:r>
            <a:r>
              <a:rPr lang="ko-KR" altLang="en-US" sz="1400" dirty="0">
                <a:solidFill>
                  <a:schemeClr val="tx1"/>
                </a:solidFill>
              </a:rPr>
              <a:t>을 입력하면 커서 이후 내용을 채택하여 글자를 녹색으로 바꿔줍니다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CBD8E1-9E6E-8FB5-51C8-F11A8578B876}"/>
              </a:ext>
            </a:extLst>
          </p:cNvPr>
          <p:cNvSpPr/>
          <p:nvPr/>
        </p:nvSpPr>
        <p:spPr bwMode="white">
          <a:xfrm>
            <a:off x="2609850" y="3777932"/>
            <a:ext cx="2825750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7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E395EB-5933-2F11-3D27-C4FDA41DB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  <a:r>
              <a:rPr lang="ko-KR" altLang="en-US" dirty="0"/>
              <a:t> 계정 생성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315B9D9-DE12-7237-199E-C037C50EE969}"/>
              </a:ext>
            </a:extLst>
          </p:cNvPr>
          <p:cNvSpPr txBox="1">
            <a:spLocks/>
          </p:cNvSpPr>
          <p:nvPr/>
        </p:nvSpPr>
        <p:spPr>
          <a:xfrm>
            <a:off x="1530530" y="6103938"/>
            <a:ext cx="9130940" cy="349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NOTE: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여기서 나오는 화면은 예시로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site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변경에 따라 보이는 메뉴 구성 등이 변할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4737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2959D3-441D-67C5-81A0-5362165C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1FD262F-BB4F-1C64-F385-99AF619E4E32}"/>
              </a:ext>
            </a:extLst>
          </p:cNvPr>
          <p:cNvSpPr/>
          <p:nvPr/>
        </p:nvSpPr>
        <p:spPr bwMode="white">
          <a:xfrm>
            <a:off x="6872484" y="1472882"/>
            <a:ext cx="4011415" cy="9718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앞 화면에서 </a:t>
            </a:r>
            <a:r>
              <a:rPr lang="en-US" altLang="ko-KR" sz="1400" dirty="0">
                <a:solidFill>
                  <a:schemeClr val="tx1"/>
                </a:solidFill>
              </a:rPr>
              <a:t>‘enter’</a:t>
            </a:r>
            <a:r>
              <a:rPr lang="ko-KR" altLang="en-US" sz="1400" dirty="0">
                <a:solidFill>
                  <a:schemeClr val="tx1"/>
                </a:solidFill>
              </a:rPr>
              <a:t>를 입력하면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바로 해당 주석문에 맞는 </a:t>
            </a:r>
            <a:r>
              <a:rPr lang="en-US" altLang="ko-KR" sz="1400" dirty="0">
                <a:solidFill>
                  <a:schemeClr val="tx1"/>
                </a:solidFill>
              </a:rPr>
              <a:t>python code</a:t>
            </a:r>
            <a:r>
              <a:rPr lang="ko-KR" altLang="en-US" sz="1400" dirty="0">
                <a:solidFill>
                  <a:schemeClr val="tx1"/>
                </a:solidFill>
              </a:rPr>
              <a:t>를 제안해줍니다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557B409-A7E3-C390-0D27-43E33E1AD18C}"/>
              </a:ext>
            </a:extLst>
          </p:cNvPr>
          <p:cNvSpPr/>
          <p:nvPr/>
        </p:nvSpPr>
        <p:spPr bwMode="white">
          <a:xfrm>
            <a:off x="2609850" y="3936682"/>
            <a:ext cx="2825750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4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9B053B-F208-3D7C-A876-8D97582E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BDB8FB-B6B2-4FB3-2090-8D1F131E5C27}"/>
              </a:ext>
            </a:extLst>
          </p:cNvPr>
          <p:cNvSpPr/>
          <p:nvPr/>
        </p:nvSpPr>
        <p:spPr bwMode="white">
          <a:xfrm>
            <a:off x="6872484" y="1472882"/>
            <a:ext cx="4011415" cy="9718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‘Tab’</a:t>
            </a:r>
            <a:r>
              <a:rPr lang="ko-KR" altLang="en-US" sz="1400" dirty="0">
                <a:solidFill>
                  <a:schemeClr val="tx1"/>
                </a:solidFill>
              </a:rPr>
              <a:t>을 누르면 제안한 문장이 선택이 되어 입력됩니다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33DBC3-4BF5-D153-F848-D6373C1AF7CE}"/>
              </a:ext>
            </a:extLst>
          </p:cNvPr>
          <p:cNvSpPr/>
          <p:nvPr/>
        </p:nvSpPr>
        <p:spPr bwMode="white">
          <a:xfrm>
            <a:off x="2609850" y="3936682"/>
            <a:ext cx="2825750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1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B395A4-1C70-ED4C-A137-04D5E56E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84D0BA-DC3F-6330-F1D4-69BF6C0BAA0E}"/>
              </a:ext>
            </a:extLst>
          </p:cNvPr>
          <p:cNvSpPr/>
          <p:nvPr/>
        </p:nvSpPr>
        <p:spPr bwMode="white">
          <a:xfrm>
            <a:off x="6872484" y="1472882"/>
            <a:ext cx="4011415" cy="17656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 </a:t>
            </a:r>
            <a:r>
              <a:rPr lang="en-US" altLang="ko-KR" sz="1400" dirty="0" err="1">
                <a:solidFill>
                  <a:schemeClr val="tx1"/>
                </a:solidFill>
              </a:rPr>
              <a:t>codespace</a:t>
            </a:r>
            <a:r>
              <a:rPr lang="ko-KR" altLang="en-US" sz="1400" dirty="0">
                <a:solidFill>
                  <a:schemeClr val="tx1"/>
                </a:solidFill>
              </a:rPr>
              <a:t>에서는 </a:t>
            </a:r>
            <a:r>
              <a:rPr lang="en-US" altLang="ko-KR" sz="1400" dirty="0">
                <a:solidFill>
                  <a:schemeClr val="tx1"/>
                </a:solidFill>
              </a:rPr>
              <a:t>copilot</a:t>
            </a:r>
            <a:r>
              <a:rPr lang="ko-KR" altLang="en-US" sz="1400" dirty="0">
                <a:solidFill>
                  <a:schemeClr val="tx1"/>
                </a:solidFill>
              </a:rPr>
              <a:t>이 활성화 되었으나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다른 </a:t>
            </a:r>
            <a:r>
              <a:rPr lang="en-US" altLang="ko-KR" sz="1400" dirty="0" err="1">
                <a:solidFill>
                  <a:schemeClr val="tx1"/>
                </a:solidFill>
              </a:rPr>
              <a:t>codespace</a:t>
            </a:r>
            <a:r>
              <a:rPr lang="ko-KR" altLang="en-US" sz="1400" dirty="0">
                <a:solidFill>
                  <a:schemeClr val="tx1"/>
                </a:solidFill>
              </a:rPr>
              <a:t>에서도 활성화 시키기 위해서는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설정 동기화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를 해야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왼쪽 아래 설정 아이콘을 누르고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나오는 항목 중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설정 동기화 켜기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를 선택합니다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C708C4-D631-5036-F3E4-4E0CAEDAE511}"/>
              </a:ext>
            </a:extLst>
          </p:cNvPr>
          <p:cNvSpPr/>
          <p:nvPr/>
        </p:nvSpPr>
        <p:spPr bwMode="white">
          <a:xfrm>
            <a:off x="0" y="6406832"/>
            <a:ext cx="304800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4CF683-D379-F42E-9D0B-F03D5092D60B}"/>
              </a:ext>
            </a:extLst>
          </p:cNvPr>
          <p:cNvSpPr/>
          <p:nvPr/>
        </p:nvSpPr>
        <p:spPr bwMode="white">
          <a:xfrm>
            <a:off x="304800" y="5384482"/>
            <a:ext cx="1739900" cy="21621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8098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FA3419-8EC6-54E3-8D8A-AD37809E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4CCC91-896B-DD69-B3B2-B549C9917404}"/>
              </a:ext>
            </a:extLst>
          </p:cNvPr>
          <p:cNvSpPr/>
          <p:nvPr/>
        </p:nvSpPr>
        <p:spPr bwMode="white">
          <a:xfrm>
            <a:off x="6872484" y="1472882"/>
            <a:ext cx="4011415" cy="7369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위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로그인 및 켜기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를 선택해서 해당 설정이 다른 </a:t>
            </a:r>
            <a:r>
              <a:rPr lang="en-US" altLang="ko-KR" sz="1400" dirty="0">
                <a:solidFill>
                  <a:schemeClr val="tx1"/>
                </a:solidFill>
              </a:rPr>
              <a:t>workspace</a:t>
            </a:r>
            <a:r>
              <a:rPr lang="ko-KR" altLang="en-US" sz="1400" dirty="0">
                <a:solidFill>
                  <a:schemeClr val="tx1"/>
                </a:solidFill>
              </a:rPr>
              <a:t>에서도 반영되도록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535604F-1395-5496-9726-0F42C0BD798E}"/>
              </a:ext>
            </a:extLst>
          </p:cNvPr>
          <p:cNvSpPr/>
          <p:nvPr/>
        </p:nvSpPr>
        <p:spPr bwMode="white">
          <a:xfrm>
            <a:off x="3968750" y="691832"/>
            <a:ext cx="3917950" cy="4384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076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9D3FED-11D1-AD73-12A6-E251447C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03B568-B263-C858-33D1-884BD0261DFD}"/>
              </a:ext>
            </a:extLst>
          </p:cNvPr>
          <p:cNvSpPr/>
          <p:nvPr/>
        </p:nvSpPr>
        <p:spPr bwMode="white">
          <a:xfrm>
            <a:off x="6872484" y="1472882"/>
            <a:ext cx="4011415" cy="10099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앞서 로그인한 계정이 나오면 그 계정을 선택하고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로그인함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을 선택하면 동기화가 진행됩니다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2E5F436-C49D-0BD8-DD55-CEFD308B7090}"/>
              </a:ext>
            </a:extLst>
          </p:cNvPr>
          <p:cNvSpPr/>
          <p:nvPr/>
        </p:nvSpPr>
        <p:spPr bwMode="white">
          <a:xfrm>
            <a:off x="3968750" y="691832"/>
            <a:ext cx="3917950" cy="4384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7292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98B9FA-8D52-102F-F72B-66D99E3A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A1231BA-9675-C9F8-1BFD-3C19BD7D21BF}"/>
              </a:ext>
            </a:extLst>
          </p:cNvPr>
          <p:cNvSpPr/>
          <p:nvPr/>
        </p:nvSpPr>
        <p:spPr bwMode="white">
          <a:xfrm>
            <a:off x="6872484" y="1472882"/>
            <a:ext cx="4011415" cy="78771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이제 설정에서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설정 동기화 켬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이라는 항목이 체크되어 있음을 알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BE364D-06A6-1B1D-FEB6-3F899F962D3A}"/>
              </a:ext>
            </a:extLst>
          </p:cNvPr>
          <p:cNvSpPr/>
          <p:nvPr/>
        </p:nvSpPr>
        <p:spPr bwMode="white">
          <a:xfrm>
            <a:off x="0" y="6406832"/>
            <a:ext cx="304800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9FAA47-48B9-98C6-A217-1655114E0570}"/>
              </a:ext>
            </a:extLst>
          </p:cNvPr>
          <p:cNvSpPr/>
          <p:nvPr/>
        </p:nvSpPr>
        <p:spPr bwMode="white">
          <a:xfrm>
            <a:off x="304800" y="5384482"/>
            <a:ext cx="1739900" cy="21621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522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B395A4-1C70-ED4C-A137-04D5E56E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84D0BA-DC3F-6330-F1D4-69BF6C0BAA0E}"/>
              </a:ext>
            </a:extLst>
          </p:cNvPr>
          <p:cNvSpPr/>
          <p:nvPr/>
        </p:nvSpPr>
        <p:spPr bwMode="white">
          <a:xfrm>
            <a:off x="6872484" y="1472882"/>
            <a:ext cx="4011415" cy="22418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이제 </a:t>
            </a:r>
            <a:r>
              <a:rPr lang="ko-KR" altLang="en-US" sz="1400" b="1" dirty="0">
                <a:solidFill>
                  <a:schemeClr val="tx1"/>
                </a:solidFill>
              </a:rPr>
              <a:t>다른 </a:t>
            </a:r>
            <a:r>
              <a:rPr lang="en-US" altLang="ko-KR" sz="1400" b="1" dirty="0" err="1">
                <a:solidFill>
                  <a:schemeClr val="tx1"/>
                </a:solidFill>
              </a:rPr>
              <a:t>codespace</a:t>
            </a:r>
            <a:r>
              <a:rPr lang="ko-KR" altLang="en-US" sz="1400" b="1" dirty="0">
                <a:solidFill>
                  <a:schemeClr val="tx1"/>
                </a:solidFill>
              </a:rPr>
              <a:t>에서도 </a:t>
            </a:r>
            <a:r>
              <a:rPr lang="en-US" altLang="ko-KR" sz="1400" b="1" dirty="0">
                <a:solidFill>
                  <a:schemeClr val="tx1"/>
                </a:solidFill>
              </a:rPr>
              <a:t>copilot</a:t>
            </a:r>
            <a:r>
              <a:rPr lang="ko-KR" altLang="en-US" sz="1400" b="1" dirty="0">
                <a:solidFill>
                  <a:schemeClr val="tx1"/>
                </a:solidFill>
              </a:rPr>
              <a:t>을 사용</a:t>
            </a:r>
            <a:r>
              <a:rPr lang="ko-KR" altLang="en-US" sz="1400" dirty="0">
                <a:solidFill>
                  <a:schemeClr val="tx1"/>
                </a:solidFill>
              </a:rPr>
              <a:t>하기 위해서는 설정 아이콘을 누르고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설정 동기화 켜기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를 선택해주면 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참고로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 메뉴는 바로 보이지 않고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새로운 </a:t>
            </a:r>
            <a:r>
              <a:rPr lang="en-US" altLang="ko-KR" sz="1400" dirty="0" err="1">
                <a:solidFill>
                  <a:schemeClr val="tx1"/>
                </a:solidFill>
              </a:rPr>
              <a:t>codespace</a:t>
            </a:r>
            <a:r>
              <a:rPr lang="ko-KR" altLang="en-US" sz="1400" dirty="0">
                <a:solidFill>
                  <a:schemeClr val="tx1"/>
                </a:solidFill>
              </a:rPr>
              <a:t>가 열리고 나서 약 </a:t>
            </a:r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r>
              <a:rPr lang="ko-KR" altLang="en-US" sz="1400" dirty="0">
                <a:solidFill>
                  <a:schemeClr val="tx1"/>
                </a:solidFill>
              </a:rPr>
              <a:t>초 정도 이후에 다시 확인해보면 해당 항목이 나타납니다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C708C4-D631-5036-F3E4-4E0CAEDAE511}"/>
              </a:ext>
            </a:extLst>
          </p:cNvPr>
          <p:cNvSpPr/>
          <p:nvPr/>
        </p:nvSpPr>
        <p:spPr bwMode="white">
          <a:xfrm>
            <a:off x="0" y="6406832"/>
            <a:ext cx="304800" cy="29876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4CF683-D379-F42E-9D0B-F03D5092D60B}"/>
              </a:ext>
            </a:extLst>
          </p:cNvPr>
          <p:cNvSpPr/>
          <p:nvPr/>
        </p:nvSpPr>
        <p:spPr bwMode="white">
          <a:xfrm>
            <a:off x="304800" y="5384482"/>
            <a:ext cx="1739900" cy="21621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25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BB5BE1-D6F9-F30C-4115-28DC22F5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0BC34E5-30EC-9692-2A9C-3C863EE29E10}"/>
              </a:ext>
            </a:extLst>
          </p:cNvPr>
          <p:cNvSpPr/>
          <p:nvPr/>
        </p:nvSpPr>
        <p:spPr bwMode="white">
          <a:xfrm>
            <a:off x="1449584" y="2419032"/>
            <a:ext cx="4011415" cy="12893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Copilot </a:t>
            </a:r>
            <a:r>
              <a:rPr lang="ko-KR" altLang="en-US" sz="1400" dirty="0">
                <a:solidFill>
                  <a:schemeClr val="tx1"/>
                </a:solidFill>
              </a:rPr>
              <a:t>유료 버전을 선택한 경우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과금이 언제 진행될 지 확인하는 방법은 다음과 같습니다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Settings</a:t>
            </a:r>
            <a:r>
              <a:rPr lang="ko-KR" altLang="en-US" sz="1400" dirty="0">
                <a:solidFill>
                  <a:schemeClr val="tx1"/>
                </a:solidFill>
              </a:rPr>
              <a:t>를 선택하고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62B4E0-CDBC-9B5E-FED5-89F2EFA4EE0D}"/>
              </a:ext>
            </a:extLst>
          </p:cNvPr>
          <p:cNvSpPr/>
          <p:nvPr/>
        </p:nvSpPr>
        <p:spPr bwMode="white">
          <a:xfrm>
            <a:off x="10337800" y="3492182"/>
            <a:ext cx="1225550" cy="21621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230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67BDB9-DF83-6985-EA26-6DA81191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81D6C2-EFFC-93AE-C561-8DD339E004FC}"/>
              </a:ext>
            </a:extLst>
          </p:cNvPr>
          <p:cNvSpPr/>
          <p:nvPr/>
        </p:nvSpPr>
        <p:spPr bwMode="white">
          <a:xfrm>
            <a:off x="6713734" y="3993832"/>
            <a:ext cx="4011415" cy="3749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Billing and plans</a:t>
            </a:r>
            <a:r>
              <a:rPr lang="ko-KR" altLang="en-US" sz="1400" dirty="0">
                <a:solidFill>
                  <a:schemeClr val="tx1"/>
                </a:solidFill>
              </a:rPr>
              <a:t>을 선택하면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AC51F4E-39D9-545C-76E3-0D9FDB199523}"/>
              </a:ext>
            </a:extLst>
          </p:cNvPr>
          <p:cNvSpPr/>
          <p:nvPr/>
        </p:nvSpPr>
        <p:spPr bwMode="white">
          <a:xfrm>
            <a:off x="1847850" y="2857182"/>
            <a:ext cx="1225550" cy="21621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19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CA9ABB-A32B-A5AD-492B-F38DDF16C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6845C1E-1A47-0606-8E0C-8C020BD5A5FF}"/>
              </a:ext>
            </a:extLst>
          </p:cNvPr>
          <p:cNvSpPr/>
          <p:nvPr/>
        </p:nvSpPr>
        <p:spPr bwMode="white">
          <a:xfrm>
            <a:off x="6459734" y="1784032"/>
            <a:ext cx="4011415" cy="1365568"/>
          </a:xfrm>
          <a:prstGeom prst="roundRect">
            <a:avLst>
              <a:gd name="adj" fmla="val 3238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Your next payment</a:t>
            </a:r>
            <a:r>
              <a:rPr lang="ko-KR" altLang="en-US" sz="1400" dirty="0">
                <a:solidFill>
                  <a:schemeClr val="tx1"/>
                </a:solidFill>
              </a:rPr>
              <a:t>가 나오는데 다른 추가 유료 서비스를 사용하지 않았다면 이 금액은 </a:t>
            </a:r>
            <a:r>
              <a:rPr lang="en-US" altLang="ko-KR" sz="1400" dirty="0">
                <a:solidFill>
                  <a:schemeClr val="tx1"/>
                </a:solidFill>
              </a:rPr>
              <a:t>copilot 60</a:t>
            </a:r>
            <a:r>
              <a:rPr lang="ko-KR" altLang="en-US" sz="1400" dirty="0">
                <a:solidFill>
                  <a:schemeClr val="tx1"/>
                </a:solidFill>
              </a:rPr>
              <a:t>일 무료 체험이 끝나고 과금이 되는 시점에 발생하는 요금을 의미합니다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625D68-24A5-3B43-B9DD-DBF5EF139880}"/>
              </a:ext>
            </a:extLst>
          </p:cNvPr>
          <p:cNvSpPr/>
          <p:nvPr/>
        </p:nvSpPr>
        <p:spPr bwMode="white">
          <a:xfrm>
            <a:off x="1847850" y="2857182"/>
            <a:ext cx="1225550" cy="838518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B61B68-297A-95F8-6C17-C58C0B8DDCE6}"/>
              </a:ext>
            </a:extLst>
          </p:cNvPr>
          <p:cNvSpPr/>
          <p:nvPr/>
        </p:nvSpPr>
        <p:spPr bwMode="white">
          <a:xfrm>
            <a:off x="3905250" y="1872932"/>
            <a:ext cx="2311400" cy="984250"/>
          </a:xfrm>
          <a:prstGeom prst="roundRect">
            <a:avLst>
              <a:gd name="adj" fmla="val 3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75814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사용자 지정 5">
      <a:dk1>
        <a:srgbClr val="00206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white">
        <a:noFill/>
        <a:ln w="28575">
          <a:solidFill>
            <a:srgbClr val="FFC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28575">
          <a:solidFill>
            <a:srgbClr val="FFC000"/>
          </a:solidFill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tIns="108000" rtlCol="0">
        <a:spAutoFit/>
      </a:bodyPr>
      <a:lstStyle>
        <a:defPPr>
          <a:lnSpc>
            <a:spcPct val="150000"/>
          </a:lnSpc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사용자 지정 5">
      <a:dk1>
        <a:srgbClr val="00206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white">
        <a:noFill/>
        <a:ln w="1270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tx1"/>
          </a:solidFill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tIns="108000" rtlCol="0">
        <a:spAutoFit/>
      </a:bodyPr>
      <a:lstStyle>
        <a:defPPr>
          <a:lnSpc>
            <a:spcPct val="150000"/>
          </a:lnSpc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사용자 지정 5">
      <a:dk1>
        <a:srgbClr val="00206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rgbClr val="00206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chemeClr val="bg1"/>
        </a:solidFill>
        <a:ln w="38100">
          <a:solidFill>
            <a:srgbClr val="002060"/>
          </a:solidFill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tIns="108000">
        <a:spAutoFit/>
      </a:bodyPr>
      <a:lstStyle>
        <a:defPPr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26571</TotalTime>
  <Words>4940</Words>
  <Application>Microsoft Office PowerPoint</Application>
  <PresentationFormat>와이드스크린</PresentationFormat>
  <Paragraphs>532</Paragraphs>
  <Slides>113</Slides>
  <Notes>20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113</vt:i4>
      </vt:variant>
    </vt:vector>
  </HeadingPairs>
  <TitlesOfParts>
    <vt:vector size="121" baseType="lpstr">
      <vt:lpstr>-apple-system</vt:lpstr>
      <vt:lpstr>맑은 고딕</vt:lpstr>
      <vt:lpstr>Arial</vt:lpstr>
      <vt:lpstr>Cambria</vt:lpstr>
      <vt:lpstr>Microsoft Sans Serif</vt:lpstr>
      <vt:lpstr>3_Office 테마</vt:lpstr>
      <vt:lpstr>Office 테마</vt:lpstr>
      <vt:lpstr>2_Office 테마</vt:lpstr>
      <vt:lpstr>데이터분석 코딩을 위한 개발환경 구성</vt:lpstr>
      <vt:lpstr>이번 강의에서 활용하게 될 기술 요소들</vt:lpstr>
      <vt:lpstr>파이썬 프로그래밍 개발 환경</vt:lpstr>
      <vt:lpstr>프로그래밍 개발 환경</vt:lpstr>
      <vt:lpstr>Python 개발 환경 비교 (Notebook 환경)</vt:lpstr>
      <vt:lpstr>Visual Studio ? Visual Studio Code?</vt:lpstr>
      <vt:lpstr>                        소개</vt:lpstr>
      <vt:lpstr>GitHub Codespaces에서 Python 개발하기</vt:lpstr>
      <vt:lpstr>GitHub 계정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Codespaces 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Remote Repository 생성</vt:lpstr>
      <vt:lpstr>업로드 파일 커밋 및 동기화 -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Codespaces 중지 및 재시동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장애 대응</vt:lpstr>
      <vt:lpstr>PowerPoint 프레젠테이션</vt:lpstr>
      <vt:lpstr>PowerPoint 프레젠테이션</vt:lpstr>
      <vt:lpstr>Data center regions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Copilot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 사용법 기본</vt:lpstr>
      <vt:lpstr>과거 형상관리 도구와 Git의 차이</vt:lpstr>
      <vt:lpstr>Git의 기본 작업 흐름</vt:lpstr>
      <vt:lpstr>달 암석 이미지를 분류하는 CNN 모델 실습</vt:lpstr>
      <vt:lpstr>Codespaces 시작하기</vt:lpstr>
      <vt:lpstr>데이터 다운로드 받기</vt:lpstr>
      <vt:lpstr>Basalt와 Highland 폴더 생성하기</vt:lpstr>
      <vt:lpstr>Basalt와 Highland 이미지를 가져오기</vt:lpstr>
      <vt:lpstr>Git에 감지된 파일들 확인</vt:lpstr>
      <vt:lpstr>실습용 코드 다운로드 받기</vt:lpstr>
      <vt:lpstr>실습용 코드 가져오기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Microsoft와 Netflix의 오버 더 문</dc:title>
  <dc:creator>Microsoft 계정</dc:creator>
  <cp:lastModifiedBy>SEUNGJOON KIM</cp:lastModifiedBy>
  <cp:revision>522</cp:revision>
  <dcterms:created xsi:type="dcterms:W3CDTF">2021-06-02T05:57:33Z</dcterms:created>
  <dcterms:modified xsi:type="dcterms:W3CDTF">2023-09-18T03:44:05Z</dcterms:modified>
</cp:coreProperties>
</file>